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notesMasterIdLst>
    <p:notesMasterId r:id="rId30"/>
  </p:notesMasterIdLst>
  <p:sldIdLst>
    <p:sldId id="281" r:id="rId2"/>
    <p:sldId id="275" r:id="rId3"/>
    <p:sldId id="258" r:id="rId4"/>
    <p:sldId id="283" r:id="rId5"/>
    <p:sldId id="284" r:id="rId6"/>
    <p:sldId id="286" r:id="rId7"/>
    <p:sldId id="285" r:id="rId8"/>
    <p:sldId id="287" r:id="rId9"/>
    <p:sldId id="292" r:id="rId10"/>
    <p:sldId id="290" r:id="rId11"/>
    <p:sldId id="291" r:id="rId12"/>
    <p:sldId id="289" r:id="rId13"/>
    <p:sldId id="288" r:id="rId14"/>
    <p:sldId id="302" r:id="rId15"/>
    <p:sldId id="301" r:id="rId16"/>
    <p:sldId id="300" r:id="rId17"/>
    <p:sldId id="299" r:id="rId18"/>
    <p:sldId id="298" r:id="rId19"/>
    <p:sldId id="297" r:id="rId20"/>
    <p:sldId id="304" r:id="rId21"/>
    <p:sldId id="305" r:id="rId22"/>
    <p:sldId id="296" r:id="rId23"/>
    <p:sldId id="295" r:id="rId24"/>
    <p:sldId id="294" r:id="rId25"/>
    <p:sldId id="293" r:id="rId26"/>
    <p:sldId id="303" r:id="rId27"/>
    <p:sldId id="276" r:id="rId28"/>
    <p:sldId id="263" r:id="rId29"/>
  </p:sldIdLst>
  <p:sldSz cx="9144000" cy="6858000" type="screen4x3"/>
  <p:notesSz cx="6858000" cy="9144000"/>
  <p:custDataLst>
    <p:tags r:id="rId31"/>
  </p:custDataLst>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690">
          <p15:clr>
            <a:srgbClr val="A4A3A4"/>
          </p15:clr>
        </p15:guide>
        <p15:guide id="2" orient="horz" pos="988">
          <p15:clr>
            <a:srgbClr val="A4A3A4"/>
          </p15:clr>
        </p15:guide>
        <p15:guide id="3" orient="horz" pos="3658">
          <p15:clr>
            <a:srgbClr val="A4A3A4"/>
          </p15:clr>
        </p15:guide>
        <p15:guide id="4" orient="horz" pos="3442">
          <p15:clr>
            <a:srgbClr val="A4A3A4"/>
          </p15:clr>
        </p15:guide>
        <p15:guide id="5" pos="5577">
          <p15:clr>
            <a:srgbClr val="A4A3A4"/>
          </p15:clr>
        </p15:guide>
        <p15:guide id="6" pos="1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D65AC"/>
    <a:srgbClr val="F0B71F"/>
    <a:srgbClr val="2A9B18"/>
    <a:srgbClr val="0B538F"/>
    <a:srgbClr val="F2F2F2"/>
    <a:srgbClr val="3692D4"/>
    <a:srgbClr val="C7C7C7"/>
    <a:srgbClr val="ED9901"/>
    <a:srgbClr val="F3C689"/>
    <a:srgbClr val="CE20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0" autoAdjust="0"/>
    <p:restoredTop sz="94063" autoAdjust="0"/>
  </p:normalViewPr>
  <p:slideViewPr>
    <p:cSldViewPr snapToGrid="0" snapToObjects="1" showGuides="1">
      <p:cViewPr>
        <p:scale>
          <a:sx n="80" d="100"/>
          <a:sy n="80" d="100"/>
        </p:scale>
        <p:origin x="-1098" y="96"/>
      </p:cViewPr>
      <p:guideLst>
        <p:guide orient="horz" pos="690"/>
        <p:guide orient="horz" pos="988"/>
        <p:guide orient="horz" pos="3658"/>
        <p:guide orient="horz" pos="3442"/>
        <p:guide pos="5577"/>
        <p:guide pos="19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B89EC-F0A8-405F-A335-374EB4C2C169}" type="datetimeFigureOut">
              <a:rPr lang="en-US" smtClean="0"/>
              <a:pPr/>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826CD-17A5-4E92-B146-C3C4B401182B}" type="slidenum">
              <a:rPr lang="en-US" smtClean="0"/>
              <a:pPr/>
              <a:t>‹#›</a:t>
            </a:fld>
            <a:endParaRPr lang="en-US"/>
          </a:p>
        </p:txBody>
      </p:sp>
    </p:spTree>
    <p:extLst>
      <p:ext uri="{BB962C8B-B14F-4D97-AF65-F5344CB8AC3E}">
        <p14:creationId xmlns:p14="http://schemas.microsoft.com/office/powerpoint/2010/main" xmlns="" val="6347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extLst>
              <p:ext uri="{D42A27DB-BD31-4B8C-83A1-F6EECF244321}">
                <p14:modId xmlns:p14="http://schemas.microsoft.com/office/powerpoint/2010/main" xmlns="" val="3424484296"/>
              </p:ext>
            </p:extLst>
          </p:nvPr>
        </p:nvGraphicFramePr>
        <p:xfrm>
          <a:off x="1588" y="1588"/>
          <a:ext cx="1587" cy="1587"/>
        </p:xfrm>
        <a:graphic>
          <a:graphicData uri="http://schemas.openxmlformats.org/presentationml/2006/ole">
            <p:oleObj spid="_x0000_s16398" name="think-cell Slide" r:id="rId9" imgW="360" imgH="360" progId="">
              <p:embed/>
            </p:oleObj>
          </a:graphicData>
        </a:graphic>
      </p:graphicFrame>
      <p:sp>
        <p:nvSpPr>
          <p:cNvPr id="7" name="Rectangle 6"/>
          <p:cNvSpPr/>
          <p:nvPr userDrawn="1">
            <p:custDataLst>
              <p:tags r:id="rId2"/>
            </p:custDataLst>
          </p:nvPr>
        </p:nvSpPr>
        <p:spPr>
          <a:xfrm>
            <a:off x="0" y="0"/>
            <a:ext cx="9144000" cy="6858000"/>
          </a:xfrm>
          <a:prstGeom prst="rect">
            <a:avLst/>
          </a:prstGeom>
          <a:gradFill flip="none" rotWithShape="1">
            <a:gsLst>
              <a:gs pos="42000">
                <a:schemeClr val="bg1"/>
              </a:gs>
              <a:gs pos="100000">
                <a:srgbClr val="C7C7C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custDataLst>
              <p:tags r:id="rId3"/>
            </p:custDataLst>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custDataLst>
              <p:tags r:id="rId4"/>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5" name="Footer Placeholder 4"/>
          <p:cNvSpPr>
            <a:spLocks noGrp="1"/>
          </p:cNvSpPr>
          <p:nvPr>
            <p:ph type="ftr" sz="quarter" idx="11"/>
            <p:custDataLst>
              <p:tags r:id="rId5"/>
            </p:custDataLst>
          </p:nvPr>
        </p:nvSpPr>
        <p:spPr>
          <a:xfrm>
            <a:off x="373197" y="6387871"/>
            <a:ext cx="2895600" cy="268214"/>
          </a:xfrm>
        </p:spPr>
        <p:txBody>
          <a:bodyPr/>
          <a:lstStyle>
            <a:lvl1pPr algn="l">
              <a:defRPr>
                <a:solidFill>
                  <a:schemeClr val="tx1"/>
                </a:solidFill>
              </a:defRPr>
            </a:lvl1pPr>
          </a:lstStyle>
          <a:p>
            <a:pPr>
              <a:defRPr/>
            </a:pPr>
            <a:r>
              <a:rPr lang="en-US" dirty="0" smtClean="0"/>
              <a:t>www.KeyVerticals.com</a:t>
            </a:r>
            <a:endParaRPr lang="en-US" dirty="0"/>
          </a:p>
        </p:txBody>
      </p:sp>
      <p:sp>
        <p:nvSpPr>
          <p:cNvPr id="10" name="Rektangel 13"/>
          <p:cNvSpPr>
            <a:spLocks noChangeArrowheads="1"/>
          </p:cNvSpPr>
          <p:nvPr userDrawn="1">
            <p:custDataLst>
              <p:tags r:id="rId6"/>
            </p:custDataLst>
          </p:nvPr>
        </p:nvSpPr>
        <p:spPr bwMode="auto">
          <a:xfrm rot="16200000">
            <a:off x="39184" y="6351271"/>
            <a:ext cx="276636" cy="357522"/>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6" name="Slide Number Placeholder 5"/>
          <p:cNvSpPr>
            <a:spLocks noGrp="1"/>
          </p:cNvSpPr>
          <p:nvPr>
            <p:ph type="sldNum" sz="quarter" idx="12"/>
            <p:custDataLst>
              <p:tags r:id="rId7"/>
            </p:custDataLst>
          </p:nvPr>
        </p:nvSpPr>
        <p:spPr>
          <a:xfrm>
            <a:off x="-12572" y="6380806"/>
            <a:ext cx="361098" cy="279403"/>
          </a:xfrm>
        </p:spPr>
        <p:txBody>
          <a:bodyPr vert="horz" lIns="0" tIns="0" rIns="0" bIns="0" rtlCol="0" anchor="ctr"/>
          <a:lstStyle>
            <a:lvl1pPr>
              <a:defRPr lang="en-US" smtClean="0">
                <a:solidFill>
                  <a:schemeClr val="bg1"/>
                </a:solidFill>
              </a:defRPr>
            </a:lvl1pPr>
          </a:lstStyle>
          <a:p>
            <a:pPr algn="ctr"/>
            <a:fld id="{FA84A37A-AFC2-4A01-80A1-FC20F2C0D5BB}" type="slidenum">
              <a:rPr lang="en-US" smtClean="0"/>
              <a:pPr algn="ctr"/>
              <a:t>‹#›</a:t>
            </a:fld>
            <a:endParaRPr lang="en-US" dirty="0"/>
          </a:p>
        </p:txBody>
      </p:sp>
      <p:pic>
        <p:nvPicPr>
          <p:cNvPr id="16394" name="Picture 10"/>
          <p:cNvPicPr>
            <a:picLocks noChangeAspect="1" noChangeArrowheads="1"/>
          </p:cNvPicPr>
          <p:nvPr userDrawn="1"/>
        </p:nvPicPr>
        <p:blipFill>
          <a:blip r:embed="rId10">
            <a:extLst>
              <a:ext uri="{28A0092B-C50C-407E-A947-70E740481C1C}">
                <a14:useLocalDpi xmlns:a14="http://schemas.microsoft.com/office/drawing/2010/main" xmlns="" val="0"/>
              </a:ext>
            </a:extLst>
          </a:blip>
          <a:srcRect/>
          <a:stretch>
            <a:fillRect/>
          </a:stretch>
        </p:blipFill>
        <p:spPr bwMode="auto">
          <a:xfrm>
            <a:off x="6234370" y="161771"/>
            <a:ext cx="3640137"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280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COMPANY</a:t>
            </a:r>
            <a:endParaRPr lang="en-US"/>
          </a:p>
        </p:txBody>
      </p:sp>
      <p:sp>
        <p:nvSpPr>
          <p:cNvPr id="6" name="Slide Number Placeholder 5"/>
          <p:cNvSpPr>
            <a:spLocks noGrp="1"/>
          </p:cNvSpPr>
          <p:nvPr>
            <p:ph type="sldNum" sz="quarter" idx="12"/>
          </p:nvPr>
        </p:nvSpPr>
        <p:spPr/>
        <p:txBody>
          <a:bodyPr/>
          <a:lstStyle>
            <a:lvl1pPr>
              <a:defRPr/>
            </a:lvl1pPr>
          </a:lstStyle>
          <a:p>
            <a:fld id="{F2135A88-343A-A94C-A04F-235B3C1A106F}" type="slidenum">
              <a:rPr lang="en-US" smtClean="0"/>
              <a:pPr/>
              <a:t>‹#›</a:t>
            </a:fld>
            <a:endParaRPr lang="en-US"/>
          </a:p>
        </p:txBody>
      </p:sp>
    </p:spTree>
    <p:extLst>
      <p:ext uri="{BB962C8B-B14F-4D97-AF65-F5344CB8AC3E}">
        <p14:creationId xmlns:p14="http://schemas.microsoft.com/office/powerpoint/2010/main" xmlns="" val="176958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COMPANY</a:t>
            </a:r>
            <a:endParaRPr lang="en-US"/>
          </a:p>
        </p:txBody>
      </p:sp>
      <p:sp>
        <p:nvSpPr>
          <p:cNvPr id="6" name="Slide Number Placeholder 5"/>
          <p:cNvSpPr>
            <a:spLocks noGrp="1"/>
          </p:cNvSpPr>
          <p:nvPr>
            <p:ph type="sldNum" sz="quarter" idx="12"/>
          </p:nvPr>
        </p:nvSpPr>
        <p:spPr/>
        <p:txBody>
          <a:bodyPr/>
          <a:lstStyle>
            <a:lvl1pPr>
              <a:defRPr/>
            </a:lvl1pPr>
          </a:lstStyle>
          <a:p>
            <a:fld id="{23A9394C-41DC-B84E-8427-1DE8BBF91D4D}" type="slidenum">
              <a:rPr lang="en-US" smtClean="0"/>
              <a:pPr/>
              <a:t>‹#›</a:t>
            </a:fld>
            <a:endParaRPr lang="en-US"/>
          </a:p>
        </p:txBody>
      </p:sp>
    </p:spTree>
    <p:extLst>
      <p:ext uri="{BB962C8B-B14F-4D97-AF65-F5344CB8AC3E}">
        <p14:creationId xmlns:p14="http://schemas.microsoft.com/office/powerpoint/2010/main" xmlns="" val="341885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ext uri="{D42A27DB-BD31-4B8C-83A1-F6EECF244321}">
                <p14:modId xmlns:p14="http://schemas.microsoft.com/office/powerpoint/2010/main" xmlns="" val="1732604008"/>
              </p:ext>
            </p:extLst>
          </p:nvPr>
        </p:nvGraphicFramePr>
        <p:xfrm>
          <a:off x="1588" y="1588"/>
          <a:ext cx="1587" cy="1587"/>
        </p:xfrm>
        <a:graphic>
          <a:graphicData uri="http://schemas.openxmlformats.org/presentationml/2006/ole">
            <p:oleObj spid="_x0000_s2067" name="think-cell Slide" r:id="rId9" imgW="360" imgH="360" progId="">
              <p:embed/>
            </p:oleObj>
          </a:graphicData>
        </a:graphic>
      </p:graphicFrame>
      <p:sp>
        <p:nvSpPr>
          <p:cNvPr id="2" name="Title 1"/>
          <p:cNvSpPr>
            <a:spLocks noGrp="1"/>
          </p:cNvSpPr>
          <p:nvPr>
            <p:ph type="title"/>
            <p:custDataLst>
              <p:tags r:id="rId2"/>
            </p:custDataLst>
          </p:nvPr>
        </p:nvSpPr>
        <p:spPr/>
        <p:txBody>
          <a:bodyPr/>
          <a:lstStyle/>
          <a:p>
            <a:r>
              <a:rPr lang="da-DK" smtClean="0"/>
              <a:t>Click to edit Master title style</a:t>
            </a:r>
            <a:endParaRPr lang="en-US"/>
          </a:p>
        </p:txBody>
      </p:sp>
      <p:sp>
        <p:nvSpPr>
          <p:cNvPr id="3" name="Content Placeholder 2"/>
          <p:cNvSpPr>
            <a:spLocks noGrp="1"/>
          </p:cNvSpPr>
          <p:nvPr>
            <p:ph idx="1"/>
            <p:custDataLst>
              <p:tags r:id="rId3"/>
            </p:custDataLst>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Rektangel 13"/>
          <p:cNvSpPr>
            <a:spLocks noChangeArrowheads="1"/>
          </p:cNvSpPr>
          <p:nvPr userDrawn="1">
            <p:custDataLst>
              <p:tags r:id="rId4"/>
            </p:custDataLst>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6" name="Slide Number Placeholder 5"/>
          <p:cNvSpPr>
            <a:spLocks noGrp="1"/>
          </p:cNvSpPr>
          <p:nvPr>
            <p:ph type="sldNum" sz="quarter" idx="12"/>
            <p:custDataLst>
              <p:tags r:id="rId5"/>
            </p:custDataLst>
          </p:nvPr>
        </p:nvSpPr>
        <p:spPr>
          <a:xfrm>
            <a:off x="11410" y="6397401"/>
            <a:ext cx="332185" cy="249385"/>
          </a:xfrm>
        </p:spPr>
        <p:txBody>
          <a:bodyPr lIns="0" tIns="0" rIns="0" bIns="0"/>
          <a:lstStyle>
            <a:lvl1pPr algn="ctr">
              <a:defRPr>
                <a:solidFill>
                  <a:schemeClr val="bg1"/>
                </a:solidFill>
              </a:defRPr>
            </a:lvl1pPr>
          </a:lstStyle>
          <a:p>
            <a:fld id="{EA72F2ED-C0F1-A14B-BA46-C5847C658EB2}" type="slidenum">
              <a:rPr lang="en-US" smtClean="0"/>
              <a:pPr/>
              <a:t>‹#›</a:t>
            </a:fld>
            <a:endParaRPr lang="en-US" dirty="0"/>
          </a:p>
        </p:txBody>
      </p:sp>
      <p:sp>
        <p:nvSpPr>
          <p:cNvPr id="10" name="Rektangel 13"/>
          <p:cNvSpPr>
            <a:spLocks noChangeArrowheads="1"/>
          </p:cNvSpPr>
          <p:nvPr userDrawn="1">
            <p:custDataLst>
              <p:tags r:id="rId6"/>
            </p:custDataLst>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5" name="Footer Placeholder 4"/>
          <p:cNvSpPr>
            <a:spLocks noGrp="1"/>
          </p:cNvSpPr>
          <p:nvPr>
            <p:ph type="ftr" sz="quarter" idx="11"/>
            <p:custDataLst>
              <p:tags r:id="rId7"/>
            </p:custDataLst>
          </p:nvPr>
        </p:nvSpPr>
        <p:spPr>
          <a:xfrm>
            <a:off x="343594" y="6373735"/>
            <a:ext cx="1235824" cy="295999"/>
          </a:xfrm>
        </p:spPr>
        <p:txBody>
          <a:bodyPr/>
          <a:lstStyle>
            <a:lvl1pPr>
              <a:defRPr>
                <a:solidFill>
                  <a:schemeClr val="tx1">
                    <a:lumMod val="85000"/>
                    <a:lumOff val="15000"/>
                  </a:schemeClr>
                </a:solidFill>
              </a:defRPr>
            </a:lvl1pPr>
          </a:lstStyle>
          <a:p>
            <a:pPr>
              <a:defRPr/>
            </a:pPr>
            <a:r>
              <a:rPr lang="en-US" dirty="0" smtClean="0"/>
              <a:t>KeyVerticals.com</a:t>
            </a:r>
            <a:endParaRPr lang="en-US" dirty="0"/>
          </a:p>
        </p:txBody>
      </p:sp>
    </p:spTree>
    <p:extLst>
      <p:ext uri="{BB962C8B-B14F-4D97-AF65-F5344CB8AC3E}">
        <p14:creationId xmlns:p14="http://schemas.microsoft.com/office/powerpoint/2010/main" xmlns="" val="116300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k</a:t>
            </a:r>
            <a:endParaRPr lang="en-US" dirty="0"/>
          </a:p>
        </p:txBody>
      </p:sp>
      <p:sp>
        <p:nvSpPr>
          <p:cNvPr id="6" name="Slide Number Placeholder 5"/>
          <p:cNvSpPr>
            <a:spLocks noGrp="1"/>
          </p:cNvSpPr>
          <p:nvPr>
            <p:ph type="sldNum" sz="quarter" idx="12"/>
          </p:nvPr>
        </p:nvSpPr>
        <p:spPr/>
        <p:txBody>
          <a:bodyPr/>
          <a:lstStyle>
            <a:lvl1pPr>
              <a:defRPr/>
            </a:lvl1pPr>
          </a:lstStyle>
          <a:p>
            <a:fld id="{2D1A6C09-B753-8146-9EE8-71C4CCA0D42A}" type="slidenum">
              <a:rPr lang="en-US" smtClean="0"/>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228184" y="0"/>
            <a:ext cx="3640137"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669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KeyVerticals.com</a:t>
            </a:r>
            <a:endParaRPr lang="en-US" dirty="0"/>
          </a:p>
        </p:txBody>
      </p:sp>
      <p:sp>
        <p:nvSpPr>
          <p:cNvPr id="7" name="Slide Number Placeholder 5"/>
          <p:cNvSpPr>
            <a:spLocks noGrp="1"/>
          </p:cNvSpPr>
          <p:nvPr>
            <p:ph type="sldNum" sz="quarter" idx="12"/>
          </p:nvPr>
        </p:nvSpPr>
        <p:spPr/>
        <p:txBody>
          <a:bodyPr/>
          <a:lstStyle>
            <a:lvl1pPr>
              <a:defRPr/>
            </a:lvl1pPr>
          </a:lstStyle>
          <a:p>
            <a:fld id="{2A07C5D0-3611-7C43-907B-03556CC5BB56}" type="slidenum">
              <a:rPr lang="en-US" smtClean="0"/>
              <a:pPr/>
              <a:t>‹#›</a:t>
            </a:fld>
            <a:endParaRPr lang="en-US"/>
          </a:p>
        </p:txBody>
      </p:sp>
    </p:spTree>
    <p:extLst>
      <p:ext uri="{BB962C8B-B14F-4D97-AF65-F5344CB8AC3E}">
        <p14:creationId xmlns:p14="http://schemas.microsoft.com/office/powerpoint/2010/main" xmlns="" val="17943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COMPANY</a:t>
            </a:r>
            <a:endParaRPr lang="en-US"/>
          </a:p>
        </p:txBody>
      </p:sp>
      <p:sp>
        <p:nvSpPr>
          <p:cNvPr id="9" name="Slide Number Placeholder 5"/>
          <p:cNvSpPr>
            <a:spLocks noGrp="1"/>
          </p:cNvSpPr>
          <p:nvPr>
            <p:ph type="sldNum" sz="quarter" idx="12"/>
          </p:nvPr>
        </p:nvSpPr>
        <p:spPr/>
        <p:txBody>
          <a:bodyPr/>
          <a:lstStyle>
            <a:lvl1pPr>
              <a:defRPr/>
            </a:lvl1pPr>
          </a:lstStyle>
          <a:p>
            <a:fld id="{0DC145C6-ABCE-4742-9F4B-0F0D9D55AB0E}" type="slidenum">
              <a:rPr lang="en-US" smtClean="0"/>
              <a:pPr/>
              <a:t>‹#›</a:t>
            </a:fld>
            <a:endParaRPr lang="en-US"/>
          </a:p>
        </p:txBody>
      </p:sp>
    </p:spTree>
    <p:extLst>
      <p:ext uri="{BB962C8B-B14F-4D97-AF65-F5344CB8AC3E}">
        <p14:creationId xmlns:p14="http://schemas.microsoft.com/office/powerpoint/2010/main" xmlns="" val="336435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COMPANY</a:t>
            </a:r>
            <a:endParaRPr lang="en-US"/>
          </a:p>
        </p:txBody>
      </p:sp>
      <p:sp>
        <p:nvSpPr>
          <p:cNvPr id="5" name="Slide Number Placeholder 5"/>
          <p:cNvSpPr>
            <a:spLocks noGrp="1"/>
          </p:cNvSpPr>
          <p:nvPr>
            <p:ph type="sldNum" sz="quarter" idx="12"/>
          </p:nvPr>
        </p:nvSpPr>
        <p:spPr/>
        <p:txBody>
          <a:bodyPr/>
          <a:lstStyle>
            <a:lvl1pPr>
              <a:defRPr/>
            </a:lvl1pPr>
          </a:lstStyle>
          <a:p>
            <a:fld id="{052F629A-40B7-6F4C-8A5A-70B6BBE04C95}" type="slidenum">
              <a:rPr lang="en-US" smtClean="0"/>
              <a:pPr/>
              <a:t>‹#›</a:t>
            </a:fld>
            <a:endParaRPr lang="en-US"/>
          </a:p>
        </p:txBody>
      </p:sp>
    </p:spTree>
    <p:extLst>
      <p:ext uri="{BB962C8B-B14F-4D97-AF65-F5344CB8AC3E}">
        <p14:creationId xmlns:p14="http://schemas.microsoft.com/office/powerpoint/2010/main" xmlns="" val="261764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COMPANY</a:t>
            </a:r>
            <a:endParaRPr lang="en-US"/>
          </a:p>
        </p:txBody>
      </p:sp>
      <p:sp>
        <p:nvSpPr>
          <p:cNvPr id="4" name="Slide Number Placeholder 5"/>
          <p:cNvSpPr>
            <a:spLocks noGrp="1"/>
          </p:cNvSpPr>
          <p:nvPr>
            <p:ph type="sldNum" sz="quarter" idx="12"/>
          </p:nvPr>
        </p:nvSpPr>
        <p:spPr/>
        <p:txBody>
          <a:bodyPr/>
          <a:lstStyle>
            <a:lvl1pPr>
              <a:defRPr/>
            </a:lvl1pPr>
          </a:lstStyle>
          <a:p>
            <a:fld id="{C9E85700-C72D-D94A-845E-89203939FB2D}" type="slidenum">
              <a:rPr lang="en-US" smtClean="0"/>
              <a:pPr/>
              <a:t>‹#›</a:t>
            </a:fld>
            <a:endParaRPr lang="en-US"/>
          </a:p>
        </p:txBody>
      </p:sp>
    </p:spTree>
    <p:extLst>
      <p:ext uri="{BB962C8B-B14F-4D97-AF65-F5344CB8AC3E}">
        <p14:creationId xmlns:p14="http://schemas.microsoft.com/office/powerpoint/2010/main" xmlns="" val="255513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COMPANY</a:t>
            </a:r>
            <a:endParaRPr lang="en-US"/>
          </a:p>
        </p:txBody>
      </p:sp>
      <p:sp>
        <p:nvSpPr>
          <p:cNvPr id="7" name="Slide Number Placeholder 5"/>
          <p:cNvSpPr>
            <a:spLocks noGrp="1"/>
          </p:cNvSpPr>
          <p:nvPr>
            <p:ph type="sldNum" sz="quarter" idx="12"/>
          </p:nvPr>
        </p:nvSpPr>
        <p:spPr/>
        <p:txBody>
          <a:bodyPr/>
          <a:lstStyle>
            <a:lvl1pPr>
              <a:defRPr/>
            </a:lvl1pPr>
          </a:lstStyle>
          <a:p>
            <a:fld id="{FA84A37A-AFC2-4A01-80A1-FC20F2C0D5BB}" type="slidenum">
              <a:rPr lang="en-US" smtClean="0"/>
              <a:pPr/>
              <a:t>‹#›</a:t>
            </a:fld>
            <a:endParaRPr lang="en-US"/>
          </a:p>
        </p:txBody>
      </p:sp>
    </p:spTree>
    <p:extLst>
      <p:ext uri="{BB962C8B-B14F-4D97-AF65-F5344CB8AC3E}">
        <p14:creationId xmlns:p14="http://schemas.microsoft.com/office/powerpoint/2010/main" xmlns="" val="121291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COMPANY</a:t>
            </a:r>
            <a:endParaRPr lang="en-US"/>
          </a:p>
        </p:txBody>
      </p:sp>
      <p:sp>
        <p:nvSpPr>
          <p:cNvPr id="7" name="Slide Number Placeholder 5"/>
          <p:cNvSpPr>
            <a:spLocks noGrp="1"/>
          </p:cNvSpPr>
          <p:nvPr>
            <p:ph type="sldNum" sz="quarter" idx="12"/>
          </p:nvPr>
        </p:nvSpPr>
        <p:spPr/>
        <p:txBody>
          <a:bodyPr/>
          <a:lstStyle>
            <a:lvl1pPr>
              <a:defRPr/>
            </a:lvl1pPr>
          </a:lstStyle>
          <a:p>
            <a:fld id="{D57201E6-5786-224F-BEEB-628BC35823BC}" type="slidenum">
              <a:rPr lang="en-US" smtClean="0"/>
              <a:pPr/>
              <a:t>‹#›</a:t>
            </a:fld>
            <a:endParaRPr lang="en-US"/>
          </a:p>
        </p:txBody>
      </p:sp>
    </p:spTree>
    <p:extLst>
      <p:ext uri="{BB962C8B-B14F-4D97-AF65-F5344CB8AC3E}">
        <p14:creationId xmlns:p14="http://schemas.microsoft.com/office/powerpoint/2010/main" xmlns="" val="57117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a-DK" smtClean="0"/>
              <a:t>Click to edit Master title style</a:t>
            </a:r>
            <a:endParaRPr lang="en-US"/>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smtClean="0"/>
              <a:t>KeyVerticals.com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7BB48F94-1885-8840-AD9E-01C46626843D}" type="slidenum">
              <a:rPr lang="en-US" smtClean="0"/>
              <a:pPr/>
              <a:t>‹#›</a:t>
            </a:fld>
            <a:endParaRPr lang="en-US"/>
          </a:p>
        </p:txBody>
      </p:sp>
      <p:sp>
        <p:nvSpPr>
          <p:cNvPr id="8" name="Slide Number Placeholder 5"/>
          <p:cNvSpPr txBox="1">
            <a:spLocks/>
          </p:cNvSpPr>
          <p:nvPr userDrawn="1"/>
        </p:nvSpPr>
        <p:spPr>
          <a:xfrm>
            <a:off x="330200" y="6356350"/>
            <a:ext cx="2133600"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tx1">
                    <a:tint val="75000"/>
                  </a:schemeClr>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125C11E9-EA40-D54F-953A-82A4C72DAAAD}" type="slidenum">
              <a:rPr lang="en-US" smtClean="0"/>
              <a:pPr/>
              <a:t>‹#›</a:t>
            </a:fld>
            <a:r>
              <a:rPr lang="en-US" smtClean="0"/>
              <a:t> I</a:t>
            </a:r>
            <a:endParaRPr lang="en-US" dirty="0"/>
          </a:p>
        </p:txBody>
      </p:sp>
      <p:cxnSp>
        <p:nvCxnSpPr>
          <p:cNvPr id="12" name="Straight Connector 11"/>
          <p:cNvCxnSpPr/>
          <p:nvPr userDrawn="1"/>
        </p:nvCxnSpPr>
        <p:spPr>
          <a:xfrm>
            <a:off x="-127556" y="3848099"/>
            <a:ext cx="9254067" cy="0"/>
          </a:xfrm>
          <a:prstGeom prst="line">
            <a:avLst/>
          </a:prstGeom>
          <a:ln>
            <a:gradFill flip="none" rotWithShape="1">
              <a:gsLst>
                <a:gs pos="0">
                  <a:schemeClr val="bg1">
                    <a:lumMod val="95000"/>
                    <a:alpha val="0"/>
                  </a:schemeClr>
                </a:gs>
                <a:gs pos="53000">
                  <a:schemeClr val="bg1">
                    <a:lumMod val="95000"/>
                  </a:schemeClr>
                </a:gs>
                <a:gs pos="100000">
                  <a:schemeClr val="bg1">
                    <a:lumMod val="95000"/>
                    <a:alpha val="0"/>
                  </a:schemeClr>
                </a:gs>
              </a:gsLst>
              <a:lin ang="0" scaled="1"/>
              <a:tileRect/>
            </a:gradFill>
          </a:ln>
          <a:effectLst>
            <a:outerShdw blurRad="40005" dist="19939" dir="5400000" sx="102000" sy="102000" algn="tl" rotWithShape="0">
              <a:srgbClr val="000000">
                <a:alpha val="16000"/>
              </a:srgbClr>
            </a:outerShdw>
            <a:softEdge rad="12700"/>
          </a:effectLst>
        </p:spPr>
        <p:style>
          <a:lnRef idx="2">
            <a:schemeClr val="accent1"/>
          </a:lnRef>
          <a:fillRef idx="0">
            <a:schemeClr val="accent1"/>
          </a:fillRef>
          <a:effectRef idx="1">
            <a:schemeClr val="accent1"/>
          </a:effectRef>
          <a:fontRef idx="minor">
            <a:schemeClr val="tx1"/>
          </a:fontRef>
        </p:style>
      </p:cxnSp>
      <p:sp>
        <p:nvSpPr>
          <p:cNvPr id="14" name="Slide Number Placeholder 3"/>
          <p:cNvSpPr txBox="1">
            <a:spLocks/>
          </p:cNvSpPr>
          <p:nvPr userDrawn="1"/>
        </p:nvSpPr>
        <p:spPr>
          <a:xfrm>
            <a:off x="6553200" y="637209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A6A6A6"/>
                </a:solidFill>
              </a:rPr>
              <a:t>Azubuike</a:t>
            </a:r>
            <a:r>
              <a:rPr lang="en-US" baseline="0" dirty="0" smtClean="0">
                <a:solidFill>
                  <a:srgbClr val="A6A6A6"/>
                </a:solidFill>
              </a:rPr>
              <a:t> Ojuor</a:t>
            </a:r>
            <a:endParaRPr lang="en-US" dirty="0" smtClean="0">
              <a:solidFill>
                <a:srgbClr val="A6A6A6"/>
              </a:solidFill>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hyperlink" Target="http://ipayadvance.com/" TargetMode="External"/><Relationship Id="rId5" Type="http://schemas.openxmlformats.org/officeDocument/2006/relationships/hyperlink" Target="http://autoinsurancearena.com/" TargetMode="External"/><Relationship Id="rId4" Type="http://schemas.openxmlformats.org/officeDocument/2006/relationships/hyperlink" Target="http://insurancequotes.ng/"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6.png"/><Relationship Id="rId4" Type="http://schemas.openxmlformats.org/officeDocument/2006/relationships/hyperlink" Target="mailto:asd@aol.com"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3.jpeg"/><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tags" Target="../tags/tag18.xml"/><Relationship Id="rId11" Type="http://schemas.openxmlformats.org/officeDocument/2006/relationships/oleObject" Target="../embeddings/oleObject4.bin"/><Relationship Id="rId5" Type="http://schemas.openxmlformats.org/officeDocument/2006/relationships/tags" Target="../tags/tag17.xml"/><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hyperlink" Target="http://www.keyverticals.com/sign_up"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oleObject" Target="../embeddings/oleObject29.bin"/><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oleObject" Target="../embeddings/oleObject30.bin"/><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slideLayout" Target="../slideLayouts/slideLayout2.xml"/><Relationship Id="rId2" Type="http://schemas.openxmlformats.org/officeDocument/2006/relationships/tags" Target="../tags/tag22.xml"/><Relationship Id="rId16" Type="http://schemas.openxmlformats.org/officeDocument/2006/relationships/tags" Target="../tags/tag36.xml"/><Relationship Id="rId1" Type="http://schemas.openxmlformats.org/officeDocument/2006/relationships/vmlDrawing" Target="../drawings/vmlDrawing30.v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extLst>
              <p:ext uri="{D42A27DB-BD31-4B8C-83A1-F6EECF244321}">
                <p14:modId xmlns:p14="http://schemas.microsoft.com/office/powerpoint/2010/main" xmlns="" val="4031002125"/>
              </p:ext>
            </p:extLst>
          </p:nvPr>
        </p:nvGraphicFramePr>
        <p:xfrm>
          <a:off x="1588" y="1588"/>
          <a:ext cx="1587" cy="1587"/>
        </p:xfrm>
        <a:graphic>
          <a:graphicData uri="http://schemas.openxmlformats.org/presentationml/2006/ole">
            <p:oleObj spid="_x0000_s14353" name="think-cell Slide" r:id="rId3" imgW="360" imgH="360" progId="">
              <p:embed/>
            </p:oleObj>
          </a:graphicData>
        </a:graphic>
      </p:graphicFrame>
      <p:sp>
        <p:nvSpPr>
          <p:cNvPr id="4" name="Footer Placeholder 3"/>
          <p:cNvSpPr>
            <a:spLocks noGrp="1"/>
          </p:cNvSpPr>
          <p:nvPr>
            <p:ph type="ftr" sz="quarter" idx="11"/>
          </p:nvPr>
        </p:nvSpPr>
        <p:spPr/>
        <p:txBody>
          <a:bodyPr/>
          <a:lstStyle/>
          <a:p>
            <a:pPr>
              <a:defRPr/>
            </a:pPr>
            <a:r>
              <a:rPr lang="en-US" dirty="0" smtClean="0"/>
              <a:t>www.KeyVerticals.com</a:t>
            </a:r>
            <a:endParaRPr lang="en-US" dirty="0"/>
          </a:p>
        </p:txBody>
      </p:sp>
      <p:sp>
        <p:nvSpPr>
          <p:cNvPr id="5" name="Slide Number Placeholder 4"/>
          <p:cNvSpPr>
            <a:spLocks noGrp="1"/>
          </p:cNvSpPr>
          <p:nvPr>
            <p:ph type="sldNum" sz="quarter" idx="12"/>
          </p:nvPr>
        </p:nvSpPr>
        <p:spPr/>
        <p:txBody>
          <a:bodyPr/>
          <a:lstStyle/>
          <a:p>
            <a:pPr algn="ctr"/>
            <a:fld id="{FA84A37A-AFC2-4A01-80A1-FC20F2C0D5BB}" type="slidenum">
              <a:rPr lang="en-US" smtClean="0"/>
              <a:pPr algn="ctr"/>
              <a:t>1</a:t>
            </a:fld>
            <a:endParaRPr lang="en-US" dirty="0"/>
          </a:p>
        </p:txBody>
      </p:sp>
      <p:sp>
        <p:nvSpPr>
          <p:cNvPr id="8" name="TextBox 7"/>
          <p:cNvSpPr txBox="1"/>
          <p:nvPr/>
        </p:nvSpPr>
        <p:spPr>
          <a:xfrm>
            <a:off x="373197" y="1818022"/>
            <a:ext cx="8543925" cy="861774"/>
          </a:xfrm>
          <a:prstGeom prst="rect">
            <a:avLst/>
          </a:prstGeom>
          <a:noFill/>
        </p:spPr>
        <p:txBody>
          <a:bodyPr wrap="square" lIns="0" tIns="0" rIns="0" bIns="0" rtlCol="0">
            <a:spAutoFit/>
          </a:bodyPr>
          <a:lstStyle/>
          <a:p>
            <a:pPr algn="ctr"/>
            <a:r>
              <a:rPr lang="en-US" sz="2800" b="1" dirty="0" smtClean="0">
                <a:solidFill>
                  <a:srgbClr val="0B538F"/>
                </a:solidFill>
                <a:latin typeface="Neo Sans Std Medium" pitchFamily="34" charset="0"/>
              </a:rPr>
              <a:t>Welcome to KeyVerticals Platform Demo Presentation</a:t>
            </a:r>
            <a:endParaRPr lang="en-US" sz="2800" b="1" dirty="0">
              <a:solidFill>
                <a:srgbClr val="0B538F"/>
              </a:solidFill>
              <a:latin typeface="Neo Sans Std" pitchFamily="34" charset="0"/>
            </a:endParaRPr>
          </a:p>
        </p:txBody>
      </p:sp>
      <p:sp>
        <p:nvSpPr>
          <p:cNvPr id="10" name="TextBox 9"/>
          <p:cNvSpPr txBox="1"/>
          <p:nvPr/>
        </p:nvSpPr>
        <p:spPr>
          <a:xfrm>
            <a:off x="2288764" y="4570272"/>
            <a:ext cx="5084064" cy="369332"/>
          </a:xfrm>
          <a:prstGeom prst="rect">
            <a:avLst/>
          </a:prstGeom>
          <a:noFill/>
        </p:spPr>
        <p:txBody>
          <a:bodyPr wrap="square" rtlCol="0" anchor="t">
            <a:spAutoFit/>
          </a:bodyPr>
          <a:lstStyle/>
          <a:p>
            <a:pPr algn="ctr">
              <a:spcAft>
                <a:spcPts val="1200"/>
              </a:spcAft>
            </a:pPr>
            <a:r>
              <a:rPr lang="en-US" b="1" dirty="0">
                <a:solidFill>
                  <a:schemeClr val="accent2"/>
                </a:solidFill>
              </a:rPr>
              <a:t>Performance Based Lead Gen. Engine</a:t>
            </a:r>
            <a:endParaRPr lang="en-US" b="1" dirty="0">
              <a:solidFill>
                <a:schemeClr val="accent2"/>
              </a:solidFill>
              <a:latin typeface="Neo Sans Std" pitchFamily="34" charset="0"/>
              <a:cs typeface="Calibri" pitchFamily="34" charset="0"/>
            </a:endParaRPr>
          </a:p>
        </p:txBody>
      </p:sp>
      <p:cxnSp>
        <p:nvCxnSpPr>
          <p:cNvPr id="11" name="Straight Connector 10"/>
          <p:cNvCxnSpPr/>
          <p:nvPr/>
        </p:nvCxnSpPr>
        <p:spPr>
          <a:xfrm rot="5400000">
            <a:off x="4735794" y="443339"/>
            <a:ext cx="0" cy="6345044"/>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51184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981984589"/>
              </p:ext>
            </p:extLst>
          </p:nvPr>
        </p:nvGraphicFramePr>
        <p:xfrm>
          <a:off x="1588" y="1588"/>
          <a:ext cx="1587" cy="1587"/>
        </p:xfrm>
        <a:graphic>
          <a:graphicData uri="http://schemas.openxmlformats.org/presentationml/2006/ole">
            <p:oleObj spid="_x0000_s22534" name="think-cell Slide" r:id="rId3" imgW="360" imgH="360" progId="">
              <p:embed/>
            </p:oleObj>
          </a:graphicData>
        </a:graphic>
      </p:graphicFrame>
      <p:cxnSp>
        <p:nvCxnSpPr>
          <p:cNvPr id="5" name="Straight Connector 4"/>
          <p:cNvCxnSpPr/>
          <p:nvPr/>
        </p:nvCxnSpPr>
        <p:spPr>
          <a:xfrm flipV="1">
            <a:off x="3051958" y="962008"/>
            <a:ext cx="3384468" cy="7326"/>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10</a:t>
            </a:fld>
            <a:endParaRPr lang="en-US" dirty="0"/>
          </a:p>
        </p:txBody>
      </p:sp>
      <p:sp>
        <p:nvSpPr>
          <p:cNvPr id="68" name="TextBox 67"/>
          <p:cNvSpPr txBox="1"/>
          <p:nvPr/>
        </p:nvSpPr>
        <p:spPr>
          <a:xfrm>
            <a:off x="2946407" y="559832"/>
            <a:ext cx="3620648" cy="313932"/>
          </a:xfrm>
          <a:prstGeom prst="rect">
            <a:avLst/>
          </a:prstGeom>
          <a:noFill/>
        </p:spPr>
        <p:txBody>
          <a:bodyPr wrap="square" rtlCol="0">
            <a:spAutoFit/>
          </a:bodyPr>
          <a:lstStyle/>
          <a:p>
            <a:pPr algn="ctr">
              <a:lnSpc>
                <a:spcPct val="80000"/>
              </a:lnSpc>
            </a:pPr>
            <a:r>
              <a:rPr lang="en-US" b="1" dirty="0" smtClean="0"/>
              <a:t>More on Authenticity Verification</a:t>
            </a:r>
            <a:endParaRPr lang="en-US" b="1"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707706" y="1375495"/>
            <a:ext cx="7854403" cy="5032147"/>
          </a:xfrm>
          <a:prstGeom prst="rect">
            <a:avLst/>
          </a:prstGeom>
          <a:noFill/>
        </p:spPr>
        <p:txBody>
          <a:bodyPr wrap="square" rtlCol="0">
            <a:spAutoFit/>
          </a:bodyPr>
          <a:lstStyle/>
          <a:p>
            <a:pPr marL="285750" indent="-285750">
              <a:buFont typeface="Arial" pitchFamily="34" charset="0"/>
              <a:buChar char="•"/>
            </a:pPr>
            <a:r>
              <a:rPr lang="en-US" sz="2400" b="1" dirty="0" smtClean="0"/>
              <a:t>Lead Data Authentication</a:t>
            </a:r>
            <a:r>
              <a:rPr lang="en-US" b="1" dirty="0" smtClean="0"/>
              <a:t>: </a:t>
            </a:r>
          </a:p>
          <a:p>
            <a:pPr marL="800100" lvl="1" indent="-342900">
              <a:lnSpc>
                <a:spcPct val="150000"/>
              </a:lnSpc>
              <a:buFont typeface="+mj-lt"/>
              <a:buAutoNum type="arabicPeriod"/>
            </a:pPr>
            <a:r>
              <a:rPr lang="en-US" u="sng" dirty="0" smtClean="0"/>
              <a:t>Form Intelligence</a:t>
            </a:r>
            <a:r>
              <a:rPr lang="en-US" dirty="0" smtClean="0"/>
              <a:t>: When a Lead Form is filled, the Form automatically processes the email entered to see if the email and other contact details entered is in the correct format for a valid email address or phone number. If it isn’t, the form is rejected automatically.</a:t>
            </a:r>
          </a:p>
          <a:p>
            <a:pPr marL="800100" lvl="1" indent="-342900">
              <a:lnSpc>
                <a:spcPct val="150000"/>
              </a:lnSpc>
              <a:buFont typeface="+mj-lt"/>
              <a:buAutoNum type="arabicPeriod"/>
            </a:pPr>
            <a:r>
              <a:rPr lang="en-US" u="sng" dirty="0" smtClean="0"/>
              <a:t>Advanced Data Verification</a:t>
            </a:r>
            <a:r>
              <a:rPr lang="en-US" dirty="0" smtClean="0"/>
              <a:t>: After a Successful lead submission, an email is automatically dispatched to the new registration. This email message will bounce if the email is invalid. Once a Bounce occurs, the Backend </a:t>
            </a:r>
            <a:r>
              <a:rPr lang="en-US" dirty="0" smtClean="0"/>
              <a:t>Algorithm </a:t>
            </a:r>
            <a:r>
              <a:rPr lang="en-US" dirty="0" smtClean="0"/>
              <a:t>automatically scans and analyzes the Bounce to determine the reason. If </a:t>
            </a:r>
            <a:r>
              <a:rPr lang="en-US" dirty="0" smtClean="0"/>
              <a:t>it’s </a:t>
            </a:r>
            <a:r>
              <a:rPr lang="en-US" dirty="0" smtClean="0"/>
              <a:t>established that the bounce occurred as a result of non-existence or non-active email address data, that lead is automatically rejected.</a:t>
            </a:r>
            <a:endParaRPr lang="ig-NG" dirty="0"/>
          </a:p>
        </p:txBody>
      </p:sp>
    </p:spTree>
    <p:extLst>
      <p:ext uri="{BB962C8B-B14F-4D97-AF65-F5344CB8AC3E}">
        <p14:creationId xmlns:p14="http://schemas.microsoft.com/office/powerpoint/2010/main" xmlns="" val="722944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3600251705"/>
              </p:ext>
            </p:extLst>
          </p:nvPr>
        </p:nvGraphicFramePr>
        <p:xfrm>
          <a:off x="1588" y="1588"/>
          <a:ext cx="1587" cy="1587"/>
        </p:xfrm>
        <a:graphic>
          <a:graphicData uri="http://schemas.openxmlformats.org/presentationml/2006/ole">
            <p:oleObj spid="_x0000_s24582" name="think-cell Slide" r:id="rId3" imgW="360" imgH="360" progId="">
              <p:embed/>
            </p:oleObj>
          </a:graphicData>
        </a:graphic>
      </p:graphicFrame>
      <p:cxnSp>
        <p:nvCxnSpPr>
          <p:cNvPr id="5" name="Straight Connector 4"/>
          <p:cNvCxnSpPr/>
          <p:nvPr/>
        </p:nvCxnSpPr>
        <p:spPr>
          <a:xfrm>
            <a:off x="2963340" y="484653"/>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11</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1124744"/>
            <a:ext cx="7200916" cy="5040560"/>
          </a:xfrm>
        </p:spPr>
        <p:txBody>
          <a:bodyPr>
            <a:normAutofit/>
          </a:bodyPr>
          <a:lstStyle/>
          <a:p>
            <a:r>
              <a:rPr lang="en-US" sz="2400" b="1" dirty="0" smtClean="0"/>
              <a:t>Some of Our More Popular Publishers are:</a:t>
            </a:r>
          </a:p>
          <a:p>
            <a:endParaRPr lang="en-US" b="1" dirty="0" smtClean="0"/>
          </a:p>
          <a:p>
            <a:pPr marL="525780" indent="-457200">
              <a:buFont typeface="+mj-lt"/>
              <a:buAutoNum type="arabicPeriod"/>
            </a:pPr>
            <a:r>
              <a:rPr lang="en-US" sz="1600" b="1" dirty="0" smtClean="0"/>
              <a:t>Authority High Traffic Sites With Comfortable Search Engine Rankings... e.g., </a:t>
            </a:r>
          </a:p>
          <a:p>
            <a:pPr marL="822960" lvl="1" indent="-457200">
              <a:buFont typeface="+mj-lt"/>
              <a:buAutoNum type="arabicPeriod"/>
            </a:pPr>
            <a:r>
              <a:rPr lang="en-US" sz="1400" b="1" dirty="0">
                <a:hlinkClick r:id="rId4"/>
              </a:rPr>
              <a:t>http</a:t>
            </a:r>
            <a:r>
              <a:rPr lang="en-US" sz="1400" b="1" dirty="0" smtClean="0">
                <a:hlinkClick r:id="rId4"/>
              </a:rPr>
              <a:t>://InsuranceQuotes.ng</a:t>
            </a:r>
            <a:r>
              <a:rPr lang="en-US" sz="1400" b="1" dirty="0" smtClean="0">
                <a:hlinkClick r:id="rId4"/>
              </a:rPr>
              <a:t>/</a:t>
            </a:r>
            <a:endParaRPr lang="en-US" sz="1400" b="1" dirty="0" smtClean="0"/>
          </a:p>
          <a:p>
            <a:pPr marL="822960" lvl="1" indent="-457200">
              <a:buFont typeface="+mj-lt"/>
              <a:buAutoNum type="arabicPeriod"/>
            </a:pPr>
            <a:r>
              <a:rPr lang="en-US" sz="1400" b="1" dirty="0">
                <a:hlinkClick r:id="rId5"/>
              </a:rPr>
              <a:t>http</a:t>
            </a:r>
            <a:r>
              <a:rPr lang="en-US" sz="1400" b="1" dirty="0" smtClean="0">
                <a:hlinkClick r:id="rId5"/>
              </a:rPr>
              <a:t>://AutoInsuranceArena.com</a:t>
            </a:r>
            <a:r>
              <a:rPr lang="en-US" sz="1400" b="1" dirty="0" smtClean="0">
                <a:hlinkClick r:id="rId5"/>
              </a:rPr>
              <a:t>/</a:t>
            </a:r>
            <a:endParaRPr lang="en-US" sz="1400" b="1" dirty="0" smtClean="0"/>
          </a:p>
          <a:p>
            <a:pPr marL="822960" lvl="1" indent="-457200">
              <a:buFont typeface="+mj-lt"/>
              <a:buAutoNum type="arabicPeriod"/>
            </a:pPr>
            <a:r>
              <a:rPr lang="en-US" sz="1400" b="1" dirty="0">
                <a:hlinkClick r:id="rId6"/>
              </a:rPr>
              <a:t>http</a:t>
            </a:r>
            <a:r>
              <a:rPr lang="en-US" sz="1400" b="1" dirty="0" smtClean="0">
                <a:hlinkClick r:id="rId6"/>
              </a:rPr>
              <a:t>://iPayAdvance.com</a:t>
            </a:r>
            <a:r>
              <a:rPr lang="en-US" sz="1400" b="1" dirty="0" smtClean="0">
                <a:hlinkClick r:id="rId6"/>
              </a:rPr>
              <a:t>/</a:t>
            </a:r>
            <a:r>
              <a:rPr lang="en-US" sz="1400" b="1" dirty="0" smtClean="0"/>
              <a:t> </a:t>
            </a:r>
            <a:endParaRPr lang="en-US" sz="1400" b="1" dirty="0" smtClean="0"/>
          </a:p>
          <a:p>
            <a:pPr marL="822960" lvl="1" indent="-457200">
              <a:buFont typeface="+mj-lt"/>
              <a:buAutoNum type="arabicPeriod"/>
            </a:pPr>
            <a:r>
              <a:rPr lang="en-US" sz="1400" b="1" dirty="0" smtClean="0">
                <a:hlinkClick r:id="rId6"/>
              </a:rPr>
              <a:t>http://onlinedegreecentre.com/</a:t>
            </a:r>
            <a:r>
              <a:rPr lang="en-US" sz="1400" b="1" dirty="0" smtClean="0"/>
              <a:t> </a:t>
            </a:r>
            <a:endParaRPr lang="en-US" sz="1400" b="1" dirty="0" smtClean="0"/>
          </a:p>
          <a:p>
            <a:pPr marL="822960" lvl="1" indent="-457200">
              <a:buFont typeface="+mj-lt"/>
              <a:buAutoNum type="arabicPeriod"/>
            </a:pPr>
            <a:r>
              <a:rPr lang="en-US" sz="1400" b="1" dirty="0" smtClean="0"/>
              <a:t>E</a:t>
            </a:r>
            <a:r>
              <a:rPr lang="en-US" sz="1400" b="1" dirty="0" smtClean="0"/>
              <a:t>tc</a:t>
            </a:r>
            <a:r>
              <a:rPr lang="en-US" sz="1400" b="1" dirty="0" smtClean="0"/>
              <a:t>.</a:t>
            </a:r>
          </a:p>
          <a:p>
            <a:pPr marL="822960" lvl="1" indent="-457200">
              <a:buFont typeface="+mj-lt"/>
              <a:buAutoNum type="arabicPeriod"/>
            </a:pPr>
            <a:endParaRPr lang="en-US" sz="1400" b="1" dirty="0"/>
          </a:p>
          <a:p>
            <a:pPr marL="822960" lvl="1" indent="-457200">
              <a:buFont typeface="+mj-lt"/>
              <a:buAutoNum type="arabicPeriod"/>
            </a:pPr>
            <a:endParaRPr lang="en-US" sz="1400" b="1" dirty="0" smtClean="0"/>
          </a:p>
          <a:p>
            <a:pPr marL="525780" indent="-457200">
              <a:buFont typeface="+mj-lt"/>
              <a:buAutoNum type="arabicPeriod"/>
            </a:pPr>
            <a:r>
              <a:rPr lang="en-US" sz="1600" b="1" dirty="0" smtClean="0"/>
              <a:t>Established Media Buyers on the Google Ad Planner Platform</a:t>
            </a:r>
            <a:r>
              <a:rPr lang="en-US" sz="1600" b="1" dirty="0"/>
              <a:t> </a:t>
            </a:r>
            <a:r>
              <a:rPr lang="en-US" sz="1600" b="1" dirty="0" smtClean="0"/>
              <a:t>e.g..,</a:t>
            </a:r>
          </a:p>
          <a:p>
            <a:pPr marL="822960" lvl="1" indent="-457200">
              <a:buFont typeface="+mj-lt"/>
              <a:buAutoNum type="arabicPeriod"/>
            </a:pPr>
            <a:r>
              <a:rPr lang="en-US" sz="1400" b="1" dirty="0" smtClean="0"/>
              <a:t>Dayo Salawu, Co-Founder of Peerzux.com</a:t>
            </a:r>
          </a:p>
          <a:p>
            <a:pPr marL="822960" lvl="1" indent="-457200">
              <a:buFont typeface="+mj-lt"/>
              <a:buAutoNum type="arabicPeriod"/>
            </a:pPr>
            <a:r>
              <a:rPr lang="en-US" sz="1400" b="1" dirty="0" smtClean="0"/>
              <a:t>Kolawole Bisiriyu, Self Styled Copywriting King</a:t>
            </a:r>
          </a:p>
          <a:p>
            <a:pPr marL="822960" lvl="1" indent="-457200">
              <a:buFont typeface="+mj-lt"/>
              <a:buAutoNum type="arabicPeriod"/>
            </a:pPr>
            <a:r>
              <a:rPr lang="en-US" sz="1400" b="1" dirty="0" smtClean="0"/>
              <a:t>Key Verticals In-house Traffic &amp; Conversion’s Team.</a:t>
            </a:r>
          </a:p>
          <a:p>
            <a:pPr marL="822960" lvl="1" indent="-457200">
              <a:buFont typeface="+mj-lt"/>
              <a:buAutoNum type="arabicPeriod"/>
            </a:pPr>
            <a:r>
              <a:rPr lang="en-US" sz="1400" b="1" dirty="0" smtClean="0"/>
              <a:t>Etc.</a:t>
            </a:r>
          </a:p>
        </p:txBody>
      </p:sp>
      <p:sp>
        <p:nvSpPr>
          <p:cNvPr id="15" name="TextBox 14"/>
          <p:cNvSpPr txBox="1"/>
          <p:nvPr/>
        </p:nvSpPr>
        <p:spPr>
          <a:xfrm>
            <a:off x="6516216" y="3933056"/>
            <a:ext cx="1789584" cy="276999"/>
          </a:xfrm>
          <a:prstGeom prst="rect">
            <a:avLst/>
          </a:prstGeom>
          <a:noFill/>
        </p:spPr>
        <p:txBody>
          <a:bodyPr wrap="square" rtlCol="0">
            <a:spAutoFit/>
          </a:bodyPr>
          <a:lstStyle/>
          <a:p>
            <a:r>
              <a:rPr lang="en-US" sz="1200" dirty="0" smtClean="0"/>
              <a:t>.</a:t>
            </a:r>
            <a:endParaRPr lang="ig-NG" sz="1200" dirty="0"/>
          </a:p>
        </p:txBody>
      </p:sp>
    </p:spTree>
    <p:extLst>
      <p:ext uri="{BB962C8B-B14F-4D97-AF65-F5344CB8AC3E}">
        <p14:creationId xmlns:p14="http://schemas.microsoft.com/office/powerpoint/2010/main" xmlns="" val="1885334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3635305253"/>
              </p:ext>
            </p:extLst>
          </p:nvPr>
        </p:nvGraphicFramePr>
        <p:xfrm>
          <a:off x="1588" y="1588"/>
          <a:ext cx="1587" cy="1587"/>
        </p:xfrm>
        <a:graphic>
          <a:graphicData uri="http://schemas.openxmlformats.org/presentationml/2006/ole">
            <p:oleObj spid="_x0000_s25607" name="think-cell Slide" r:id="rId3" imgW="360" imgH="360" progId="">
              <p:embed/>
            </p:oleObj>
          </a:graphicData>
        </a:graphic>
      </p:graphicFrame>
      <p:cxnSp>
        <p:nvCxnSpPr>
          <p:cNvPr id="5" name="Straight Connector 4"/>
          <p:cNvCxnSpPr/>
          <p:nvPr/>
        </p:nvCxnSpPr>
        <p:spPr>
          <a:xfrm>
            <a:off x="2808961" y="484653"/>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12</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265317" y="980728"/>
            <a:ext cx="6777317" cy="4851901"/>
          </a:xfrm>
        </p:spPr>
        <p:txBody>
          <a:bodyPr/>
          <a:lstStyle/>
          <a:p>
            <a:r>
              <a:rPr lang="en-US" sz="2400" b="1" dirty="0" smtClean="0"/>
              <a:t>Getting &amp; Delivering Results is as easy as 123, or the following Steps Below:</a:t>
            </a:r>
          </a:p>
          <a:p>
            <a:endParaRPr lang="ig-NG" b="1" dirty="0"/>
          </a:p>
        </p:txBody>
      </p:sp>
      <p:sp>
        <p:nvSpPr>
          <p:cNvPr id="15" name="TextBox 14"/>
          <p:cNvSpPr txBox="1"/>
          <p:nvPr/>
        </p:nvSpPr>
        <p:spPr>
          <a:xfrm>
            <a:off x="689253" y="2817373"/>
            <a:ext cx="576064" cy="261610"/>
          </a:xfrm>
          <a:prstGeom prst="rect">
            <a:avLst/>
          </a:prstGeom>
          <a:noFill/>
        </p:spPr>
        <p:txBody>
          <a:bodyPr wrap="square" rtlCol="0">
            <a:spAutoFit/>
          </a:bodyPr>
          <a:lstStyle/>
          <a:p>
            <a:r>
              <a:rPr lang="en-US" sz="1100" dirty="0" smtClean="0"/>
              <a:t> </a:t>
            </a:r>
            <a:endParaRPr lang="ig-NG" sz="1100" b="1" dirty="0">
              <a:solidFill>
                <a:srgbClr val="0070C0"/>
              </a:solidFill>
            </a:endParaRPr>
          </a:p>
        </p:txBody>
      </p:sp>
      <p:sp>
        <p:nvSpPr>
          <p:cNvPr id="17" name="TextBox 16"/>
          <p:cNvSpPr txBox="1"/>
          <p:nvPr/>
        </p:nvSpPr>
        <p:spPr>
          <a:xfrm>
            <a:off x="2722558" y="3708971"/>
            <a:ext cx="1800200" cy="2123658"/>
          </a:xfrm>
          <a:prstGeom prst="rect">
            <a:avLst/>
          </a:prstGeom>
          <a:noFill/>
        </p:spPr>
        <p:txBody>
          <a:bodyPr wrap="square" rtlCol="0">
            <a:spAutoFit/>
          </a:bodyPr>
          <a:lstStyle/>
          <a:p>
            <a:r>
              <a:rPr lang="en-US" sz="1200" dirty="0" smtClean="0"/>
              <a:t>Your Potential Customer then  lands on the Publisher’s web portal and completes a short intent declaration form and tells the Engine the kind of Product she wants and in what part of the country she is. </a:t>
            </a:r>
            <a:endParaRPr lang="ig-NG" sz="1200" dirty="0"/>
          </a:p>
        </p:txBody>
      </p:sp>
      <p:sp>
        <p:nvSpPr>
          <p:cNvPr id="20" name="TextBox 19"/>
          <p:cNvSpPr txBox="1"/>
          <p:nvPr/>
        </p:nvSpPr>
        <p:spPr>
          <a:xfrm>
            <a:off x="4788024" y="3679051"/>
            <a:ext cx="1728192" cy="2123658"/>
          </a:xfrm>
          <a:prstGeom prst="rect">
            <a:avLst/>
          </a:prstGeom>
          <a:noFill/>
        </p:spPr>
        <p:txBody>
          <a:bodyPr wrap="square" rtlCol="0">
            <a:spAutoFit/>
          </a:bodyPr>
          <a:lstStyle/>
          <a:p>
            <a:r>
              <a:rPr lang="en-US" sz="1200" dirty="0"/>
              <a:t>Based </a:t>
            </a:r>
            <a:r>
              <a:rPr lang="en-US" sz="1200" dirty="0" smtClean="0"/>
              <a:t>on this short form, </a:t>
            </a:r>
            <a:r>
              <a:rPr lang="en-US" sz="1200" dirty="0"/>
              <a:t>we </a:t>
            </a:r>
            <a:r>
              <a:rPr lang="en-US" sz="1200" dirty="0" smtClean="0"/>
              <a:t>provide a Matching form to help capture all necessary details needed to give them a relevant policy and match them with </a:t>
            </a:r>
            <a:r>
              <a:rPr lang="en-US" sz="1200" dirty="0"/>
              <a:t>the appropriate </a:t>
            </a:r>
            <a:r>
              <a:rPr lang="en-US" sz="1200" dirty="0" smtClean="0"/>
              <a:t>advertiser </a:t>
            </a:r>
            <a:r>
              <a:rPr lang="en-US" sz="1200" dirty="0"/>
              <a:t>(you!).</a:t>
            </a:r>
            <a:endParaRPr lang="ig-NG" sz="1200" dirty="0"/>
          </a:p>
        </p:txBody>
      </p:sp>
      <p:sp>
        <p:nvSpPr>
          <p:cNvPr id="21" name="TextBox 20"/>
          <p:cNvSpPr txBox="1"/>
          <p:nvPr/>
        </p:nvSpPr>
        <p:spPr>
          <a:xfrm>
            <a:off x="6804247" y="3679051"/>
            <a:ext cx="1408867" cy="1569660"/>
          </a:xfrm>
          <a:prstGeom prst="rect">
            <a:avLst/>
          </a:prstGeom>
          <a:noFill/>
        </p:spPr>
        <p:txBody>
          <a:bodyPr wrap="square" rtlCol="0">
            <a:spAutoFit/>
          </a:bodyPr>
          <a:lstStyle/>
          <a:p>
            <a:r>
              <a:rPr lang="en-US" sz="1200" dirty="0"/>
              <a:t>Bingo! We’ve connected you with the consumer you want, who you can now turn into </a:t>
            </a:r>
            <a:r>
              <a:rPr lang="en-US" sz="1200" dirty="0" smtClean="0"/>
              <a:t>a paying </a:t>
            </a:r>
            <a:r>
              <a:rPr lang="en-US" sz="1200" dirty="0"/>
              <a:t>customer. </a:t>
            </a:r>
            <a:endParaRPr lang="ig-NG" sz="1200" dirty="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22558" y="2072042"/>
            <a:ext cx="1800200" cy="1490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3581" y="2072043"/>
            <a:ext cx="1506483" cy="1490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88024" y="2072041"/>
            <a:ext cx="1728192" cy="1490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240" y="2072040"/>
            <a:ext cx="1665200" cy="1490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TextBox 26"/>
          <p:cNvSpPr txBox="1"/>
          <p:nvPr/>
        </p:nvSpPr>
        <p:spPr>
          <a:xfrm>
            <a:off x="833385" y="3715877"/>
            <a:ext cx="1728192" cy="1938992"/>
          </a:xfrm>
          <a:prstGeom prst="rect">
            <a:avLst/>
          </a:prstGeom>
          <a:noFill/>
        </p:spPr>
        <p:txBody>
          <a:bodyPr wrap="square" rtlCol="0">
            <a:spAutoFit/>
          </a:bodyPr>
          <a:lstStyle/>
          <a:p>
            <a:r>
              <a:rPr lang="en-US" sz="1200" dirty="0" smtClean="0"/>
              <a:t>Our Publishers go to where the demand is: On Search Engines, Vehicle Registrations &amp; Purchase Vendors Online Etc.  and Engage digitally,  your potential Customer.</a:t>
            </a:r>
            <a:endParaRPr lang="ig-NG" sz="1200" dirty="0"/>
          </a:p>
        </p:txBody>
      </p:sp>
    </p:spTree>
    <p:extLst>
      <p:ext uri="{BB962C8B-B14F-4D97-AF65-F5344CB8AC3E}">
        <p14:creationId xmlns:p14="http://schemas.microsoft.com/office/powerpoint/2010/main" xmlns="" val="3017869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974863426"/>
              </p:ext>
            </p:extLst>
          </p:nvPr>
        </p:nvGraphicFramePr>
        <p:xfrm>
          <a:off x="1588" y="1588"/>
          <a:ext cx="1587" cy="1587"/>
        </p:xfrm>
        <a:graphic>
          <a:graphicData uri="http://schemas.openxmlformats.org/presentationml/2006/ole">
            <p:oleObj spid="_x0000_s26630" name="think-cell Slide" r:id="rId3" imgW="360" imgH="360" progId="">
              <p:embed/>
            </p:oleObj>
          </a:graphicData>
        </a:graphic>
      </p:graphicFrame>
      <p:cxnSp>
        <p:nvCxnSpPr>
          <p:cNvPr id="5" name="Straight Connector 4"/>
          <p:cNvCxnSpPr/>
          <p:nvPr/>
        </p:nvCxnSpPr>
        <p:spPr>
          <a:xfrm>
            <a:off x="2922140" y="377775"/>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13</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691396"/>
            <a:ext cx="6777317" cy="5141233"/>
          </a:xfrm>
        </p:spPr>
        <p:txBody>
          <a:bodyPr/>
          <a:lstStyle/>
          <a:p>
            <a:r>
              <a:rPr lang="en-US" sz="2000" dirty="0" smtClean="0">
                <a:latin typeface="Calibri" pitchFamily="34" charset="0"/>
                <a:cs typeface="Calibri" pitchFamily="34" charset="0"/>
              </a:rPr>
              <a:t>The Icing on the cake is: </a:t>
            </a:r>
            <a:r>
              <a:rPr lang="en-US" sz="2000" dirty="0">
                <a:latin typeface="Calibri" pitchFamily="34" charset="0"/>
                <a:cs typeface="Calibri" pitchFamily="34" charset="0"/>
              </a:rPr>
              <a:t>You Decide What You Pay, and </a:t>
            </a:r>
            <a:r>
              <a:rPr lang="en-US" sz="2000" dirty="0" smtClean="0">
                <a:latin typeface="Calibri" pitchFamily="34" charset="0"/>
                <a:cs typeface="Calibri" pitchFamily="34" charset="0"/>
              </a:rPr>
              <a:t>How…</a:t>
            </a:r>
          </a:p>
          <a:p>
            <a:endParaRPr lang="en-US" sz="2400" b="1" dirty="0"/>
          </a:p>
          <a:p>
            <a:endParaRPr lang="ig-NG" b="1" dirty="0"/>
          </a:p>
        </p:txBody>
      </p:sp>
      <p:sp>
        <p:nvSpPr>
          <p:cNvPr id="15" name="TextBox 14"/>
          <p:cNvSpPr txBox="1"/>
          <p:nvPr/>
        </p:nvSpPr>
        <p:spPr>
          <a:xfrm>
            <a:off x="827584" y="4241413"/>
            <a:ext cx="2450976" cy="1415772"/>
          </a:xfrm>
          <a:prstGeom prst="rect">
            <a:avLst/>
          </a:prstGeom>
          <a:noFill/>
        </p:spPr>
        <p:txBody>
          <a:bodyPr wrap="square" rtlCol="0">
            <a:spAutoFit/>
          </a:bodyPr>
          <a:lstStyle/>
          <a:p>
            <a:pPr fontAlgn="base"/>
            <a:r>
              <a:rPr lang="en-US" sz="1400" b="1" cap="all" dirty="0"/>
              <a:t>BIDDING</a:t>
            </a:r>
          </a:p>
          <a:p>
            <a:pPr fontAlgn="base"/>
            <a:r>
              <a:rPr lang="en-US" sz="1200" dirty="0" smtClean="0"/>
              <a:t>We show you the top 3 Bids in the Network for your active categories thereby helping you understand where you stand and your level of relative competitiveness.</a:t>
            </a:r>
            <a:endParaRPr lang="en-US" sz="1200" dirty="0"/>
          </a:p>
          <a:p>
            <a:endParaRPr lang="ig-NG" sz="1200" dirty="0"/>
          </a:p>
        </p:txBody>
      </p:sp>
      <p:sp>
        <p:nvSpPr>
          <p:cNvPr id="17" name="TextBox 16"/>
          <p:cNvSpPr txBox="1"/>
          <p:nvPr/>
        </p:nvSpPr>
        <p:spPr>
          <a:xfrm>
            <a:off x="3385008" y="4241413"/>
            <a:ext cx="2376264" cy="1231106"/>
          </a:xfrm>
          <a:prstGeom prst="rect">
            <a:avLst/>
          </a:prstGeom>
          <a:noFill/>
        </p:spPr>
        <p:txBody>
          <a:bodyPr wrap="square" rtlCol="0">
            <a:spAutoFit/>
          </a:bodyPr>
          <a:lstStyle/>
          <a:p>
            <a:pPr fontAlgn="base"/>
            <a:r>
              <a:rPr lang="en-US" sz="1400" b="1" cap="all" dirty="0"/>
              <a:t>REPORTING</a:t>
            </a:r>
          </a:p>
          <a:p>
            <a:pPr fontAlgn="base"/>
            <a:r>
              <a:rPr lang="en-US" sz="1200" dirty="0"/>
              <a:t>Real-time reporting presented in a user-friendly interface lets you understand the return on your market investment.</a:t>
            </a:r>
          </a:p>
        </p:txBody>
      </p:sp>
      <p:sp>
        <p:nvSpPr>
          <p:cNvPr id="20" name="TextBox 19"/>
          <p:cNvSpPr txBox="1"/>
          <p:nvPr/>
        </p:nvSpPr>
        <p:spPr>
          <a:xfrm>
            <a:off x="5821968" y="4241413"/>
            <a:ext cx="2664296" cy="1692771"/>
          </a:xfrm>
          <a:prstGeom prst="rect">
            <a:avLst/>
          </a:prstGeom>
          <a:noFill/>
        </p:spPr>
        <p:txBody>
          <a:bodyPr wrap="square" rtlCol="0">
            <a:spAutoFit/>
          </a:bodyPr>
          <a:lstStyle/>
          <a:p>
            <a:pPr fontAlgn="base"/>
            <a:r>
              <a:rPr lang="en-US" sz="1400" b="1" cap="all" dirty="0"/>
              <a:t>FRAUD PROTECTION</a:t>
            </a:r>
          </a:p>
          <a:p>
            <a:pPr fontAlgn="base"/>
            <a:r>
              <a:rPr lang="en-US" sz="1200" dirty="0"/>
              <a:t>Our system actually filters against bad contact information, bots, and the like. Sorry Mr. </a:t>
            </a:r>
            <a:r>
              <a:rPr lang="en-US" sz="1200" dirty="0" err="1" smtClean="0"/>
              <a:t>blabla</a:t>
            </a:r>
            <a:r>
              <a:rPr lang="en-US" sz="1200" dirty="0" smtClean="0"/>
              <a:t> at </a:t>
            </a:r>
            <a:r>
              <a:rPr lang="en-US" sz="1200" dirty="0"/>
              <a:t>123 </a:t>
            </a:r>
            <a:r>
              <a:rPr lang="en-US" sz="1200" dirty="0" err="1" smtClean="0"/>
              <a:t>asdfg</a:t>
            </a:r>
            <a:r>
              <a:rPr lang="en-US" sz="1200" dirty="0" smtClean="0"/>
              <a:t> street, with </a:t>
            </a:r>
            <a:r>
              <a:rPr lang="en-US" sz="1200" dirty="0" smtClean="0">
                <a:hlinkClick r:id="rId4"/>
              </a:rPr>
              <a:t>asd@aol.com</a:t>
            </a:r>
            <a:r>
              <a:rPr lang="en-US" sz="1200" dirty="0" smtClean="0"/>
              <a:t> email, but </a:t>
            </a:r>
            <a:r>
              <a:rPr lang="en-US" sz="1200" dirty="0"/>
              <a:t>you’re out.</a:t>
            </a:r>
          </a:p>
          <a:p>
            <a:endParaRPr lang="ig-NG" dirty="0"/>
          </a:p>
        </p:txBody>
      </p:sp>
      <p:sp>
        <p:nvSpPr>
          <p:cNvPr id="21" name="TextBox 20"/>
          <p:cNvSpPr txBox="1"/>
          <p:nvPr/>
        </p:nvSpPr>
        <p:spPr>
          <a:xfrm>
            <a:off x="971600" y="5733256"/>
            <a:ext cx="6984776" cy="707886"/>
          </a:xfrm>
          <a:prstGeom prst="rect">
            <a:avLst/>
          </a:prstGeom>
          <a:noFill/>
        </p:spPr>
        <p:txBody>
          <a:bodyPr wrap="square" rtlCol="0">
            <a:spAutoFit/>
          </a:bodyPr>
          <a:lstStyle/>
          <a:p>
            <a:pPr algn="ctr"/>
            <a:r>
              <a:rPr lang="en-US" sz="2000" b="1" dirty="0"/>
              <a:t>And we won’t even lock you into a long-term contract! </a:t>
            </a:r>
            <a:r>
              <a:rPr lang="en-US" sz="2000" b="1" dirty="0" smtClean="0"/>
              <a:t>How about that for Control...</a:t>
            </a:r>
            <a:endParaRPr lang="ig-NG" sz="2000" dirty="0"/>
          </a:p>
        </p:txBody>
      </p:sp>
      <p:pic>
        <p:nvPicPr>
          <p:cNvPr id="22" name="Picture 2"/>
          <p:cNvPicPr>
            <a:picLocks noChangeAspect="1" noChangeArrowheads="1"/>
          </p:cNvPicPr>
          <p:nvPr/>
        </p:nvPicPr>
        <p:blipFill>
          <a:blip r:embed="rId5" cstate="print"/>
          <a:srcRect/>
          <a:stretch>
            <a:fillRect/>
          </a:stretch>
        </p:blipFill>
        <p:spPr bwMode="auto">
          <a:xfrm>
            <a:off x="827584" y="1556792"/>
            <a:ext cx="7488832" cy="2592288"/>
          </a:xfrm>
          <a:prstGeom prst="rect">
            <a:avLst/>
          </a:prstGeom>
          <a:noFill/>
          <a:ln w="9525">
            <a:noFill/>
            <a:miter lim="800000"/>
            <a:headEnd/>
            <a:tailEnd/>
          </a:ln>
        </p:spPr>
      </p:pic>
    </p:spTree>
    <p:extLst>
      <p:ext uri="{BB962C8B-B14F-4D97-AF65-F5344CB8AC3E}">
        <p14:creationId xmlns:p14="http://schemas.microsoft.com/office/powerpoint/2010/main" xmlns="" val="1746482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766584633"/>
              </p:ext>
            </p:extLst>
          </p:nvPr>
        </p:nvGraphicFramePr>
        <p:xfrm>
          <a:off x="1588" y="1588"/>
          <a:ext cx="1587" cy="1587"/>
        </p:xfrm>
        <a:graphic>
          <a:graphicData uri="http://schemas.openxmlformats.org/presentationml/2006/ole">
            <p:oleObj spid="_x0000_s27653" name="think-cell Slide" r:id="rId3" imgW="360" imgH="360" progId="">
              <p:embed/>
            </p:oleObj>
          </a:graphicData>
        </a:graphic>
      </p:graphicFrame>
      <p:cxnSp>
        <p:nvCxnSpPr>
          <p:cNvPr id="5" name="Straight Connector 4"/>
          <p:cNvCxnSpPr/>
          <p:nvPr/>
        </p:nvCxnSpPr>
        <p:spPr>
          <a:xfrm>
            <a:off x="2895611" y="484653"/>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14</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764704"/>
            <a:ext cx="6777317" cy="5067925"/>
          </a:xfrm>
        </p:spPr>
        <p:txBody>
          <a:bodyPr/>
          <a:lstStyle/>
          <a:p>
            <a:r>
              <a:rPr lang="en-US" sz="2400" b="1" dirty="0" smtClean="0"/>
              <a:t>Yes, What </a:t>
            </a:r>
            <a:r>
              <a:rPr lang="en-US" sz="2400" b="1" dirty="0"/>
              <a:t>You </a:t>
            </a:r>
            <a:r>
              <a:rPr lang="en-US" sz="2400" b="1" dirty="0" smtClean="0"/>
              <a:t>Pay For Each Lead is Totally up to You..</a:t>
            </a:r>
            <a:endParaRPr lang="en-US" sz="2400" b="1" dirty="0"/>
          </a:p>
          <a:p>
            <a:endParaRPr lang="ig-NG" b="1" dirty="0"/>
          </a:p>
        </p:txBody>
      </p:sp>
      <p:pic>
        <p:nvPicPr>
          <p:cNvPr id="15" name="Picture 5"/>
          <p:cNvPicPr>
            <a:picLocks noChangeAspect="1" noChangeArrowheads="1"/>
          </p:cNvPicPr>
          <p:nvPr/>
        </p:nvPicPr>
        <p:blipFill>
          <a:blip r:embed="rId4" cstate="print"/>
          <a:srcRect l="2086"/>
          <a:stretch>
            <a:fillRect/>
          </a:stretch>
        </p:blipFill>
        <p:spPr bwMode="auto">
          <a:xfrm>
            <a:off x="539552" y="1628800"/>
            <a:ext cx="8064896" cy="4774258"/>
          </a:xfrm>
          <a:prstGeom prst="rect">
            <a:avLst/>
          </a:prstGeom>
          <a:noFill/>
          <a:ln w="9525">
            <a:noFill/>
            <a:miter lim="800000"/>
            <a:headEnd/>
            <a:tailEnd/>
          </a:ln>
        </p:spPr>
      </p:pic>
    </p:spTree>
    <p:extLst>
      <p:ext uri="{BB962C8B-B14F-4D97-AF65-F5344CB8AC3E}">
        <p14:creationId xmlns:p14="http://schemas.microsoft.com/office/powerpoint/2010/main" xmlns="" val="294361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2389168255"/>
              </p:ext>
            </p:extLst>
          </p:nvPr>
        </p:nvGraphicFramePr>
        <p:xfrm>
          <a:off x="1588" y="1588"/>
          <a:ext cx="1587" cy="1587"/>
        </p:xfrm>
        <a:graphic>
          <a:graphicData uri="http://schemas.openxmlformats.org/presentationml/2006/ole">
            <p:oleObj spid="_x0000_s28678" name="think-cell Slide" r:id="rId3" imgW="360" imgH="360" progId="">
              <p:embed/>
            </p:oleObj>
          </a:graphicData>
        </a:graphic>
      </p:graphicFrame>
      <p:cxnSp>
        <p:nvCxnSpPr>
          <p:cNvPr id="5" name="Straight Connector 4"/>
          <p:cNvCxnSpPr/>
          <p:nvPr/>
        </p:nvCxnSpPr>
        <p:spPr>
          <a:xfrm>
            <a:off x="2895611" y="512953"/>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15</a:t>
            </a:fld>
            <a:endParaRPr lang="en-US" dirty="0"/>
          </a:p>
        </p:txBody>
      </p:sp>
      <p:sp>
        <p:nvSpPr>
          <p:cNvPr id="109" name="Rectangle 108"/>
          <p:cNvSpPr/>
          <p:nvPr/>
        </p:nvSpPr>
        <p:spPr>
          <a:xfrm>
            <a:off x="324544" y="5317063"/>
            <a:ext cx="8497193" cy="480487"/>
          </a:xfrm>
          <a:prstGeom prst="rect">
            <a:avLst/>
          </a:prstGeom>
          <a:gradFill rotWithShape="1">
            <a:gsLst>
              <a:gs pos="0">
                <a:srgbClr val="4272AC"/>
              </a:gs>
              <a:gs pos="100000">
                <a:srgbClr val="335885"/>
              </a:gs>
            </a:gsLst>
            <a:lin ang="16200000"/>
          </a:gradFill>
          <a:ln w="9525">
            <a:noFill/>
            <a:miter lim="800000"/>
            <a:headEnd/>
            <a:tailEnd/>
          </a:ln>
          <a:effectLst>
            <a:outerShdw blurRad="63500" dist="23000" dir="5400000" rotWithShape="0">
              <a:srgbClr val="000000">
                <a:alpha val="34998"/>
              </a:srgbClr>
            </a:outerShdw>
          </a:effectLst>
          <a:scene3d>
            <a:camera prst="orthographicFront"/>
            <a:lightRig rig="threePt" dir="t"/>
          </a:scene3d>
          <a:sp3d extrusionH="190500"/>
        </p:spPr>
        <p:txBody>
          <a:bodyPr anchor="ctr"/>
          <a:lstStyle/>
          <a:p>
            <a:pPr algn="ctr"/>
            <a:r>
              <a:rPr lang="en-US" sz="1200" b="1" dirty="0" smtClean="0">
                <a:solidFill>
                  <a:schemeClr val="bg1"/>
                </a:solidFill>
                <a:ea typeface="ＭＳ Ｐゴシック" charset="-128"/>
              </a:rPr>
              <a:t>This Helps You See Your Competitiveness in any Niche at any Point in Time. Why is this important? The Next Two Slides Will be revealing &amp; Totally Exciting or Surprising (or Both)</a:t>
            </a:r>
            <a:endParaRPr lang="en-US" sz="1200" dirty="0">
              <a:solidFill>
                <a:schemeClr val="bg1"/>
              </a:solidFill>
            </a:endParaRPr>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836712"/>
            <a:ext cx="6777317" cy="4995917"/>
          </a:xfrm>
        </p:spPr>
        <p:txBody>
          <a:bodyPr>
            <a:normAutofit/>
          </a:bodyPr>
          <a:lstStyle/>
          <a:p>
            <a:pPr marL="68580" indent="0">
              <a:buNone/>
            </a:pPr>
            <a:r>
              <a:rPr lang="en-US" sz="1100" b="1" dirty="0" smtClean="0"/>
              <a:t>See Below:</a:t>
            </a:r>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r>
              <a:rPr lang="en-US" sz="1800" b="1" dirty="0" smtClean="0"/>
              <a:t>Top 3 Bids for Each Category Your Company is Interested in getting leads. </a:t>
            </a:r>
            <a:r>
              <a:rPr lang="en-US" sz="1400" dirty="0" smtClean="0"/>
              <a:t>(Only the categories you selected and are approved for during registration will be shown here)</a:t>
            </a:r>
            <a:endParaRPr lang="ig-NG" sz="1400" dirty="0"/>
          </a:p>
        </p:txBody>
      </p:sp>
      <p:pic>
        <p:nvPicPr>
          <p:cNvPr id="17" name="Picture 3"/>
          <p:cNvPicPr>
            <a:picLocks noChangeAspect="1" noChangeArrowheads="1"/>
          </p:cNvPicPr>
          <p:nvPr/>
        </p:nvPicPr>
        <p:blipFill>
          <a:blip r:embed="rId4" cstate="print"/>
          <a:srcRect/>
          <a:stretch>
            <a:fillRect/>
          </a:stretch>
        </p:blipFill>
        <p:spPr bwMode="auto">
          <a:xfrm>
            <a:off x="1979712" y="1196752"/>
            <a:ext cx="5328592" cy="2880320"/>
          </a:xfrm>
          <a:prstGeom prst="rect">
            <a:avLst/>
          </a:prstGeom>
          <a:noFill/>
          <a:ln w="9525">
            <a:noFill/>
            <a:miter lim="800000"/>
            <a:headEnd/>
            <a:tailEnd/>
          </a:ln>
        </p:spPr>
      </p:pic>
    </p:spTree>
    <p:extLst>
      <p:ext uri="{BB962C8B-B14F-4D97-AF65-F5344CB8AC3E}">
        <p14:creationId xmlns:p14="http://schemas.microsoft.com/office/powerpoint/2010/main" xmlns="" val="20842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3758977763"/>
              </p:ext>
            </p:extLst>
          </p:nvPr>
        </p:nvGraphicFramePr>
        <p:xfrm>
          <a:off x="1588" y="1588"/>
          <a:ext cx="1587" cy="1587"/>
        </p:xfrm>
        <a:graphic>
          <a:graphicData uri="http://schemas.openxmlformats.org/presentationml/2006/ole">
            <p:oleObj spid="_x0000_s29702" name="think-cell Slide" r:id="rId3" imgW="360" imgH="360" progId="">
              <p:embed/>
            </p:oleObj>
          </a:graphicData>
        </a:graphic>
      </p:graphicFrame>
      <p:cxnSp>
        <p:nvCxnSpPr>
          <p:cNvPr id="5" name="Straight Connector 4"/>
          <p:cNvCxnSpPr/>
          <p:nvPr/>
        </p:nvCxnSpPr>
        <p:spPr>
          <a:xfrm>
            <a:off x="3046467" y="230181"/>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16</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620688"/>
            <a:ext cx="6777317" cy="5211941"/>
          </a:xfrm>
        </p:spPr>
        <p:txBody>
          <a:bodyPr>
            <a:normAutofit/>
          </a:bodyPr>
          <a:lstStyle/>
          <a:p>
            <a:pPr marL="68580" indent="0">
              <a:buNone/>
            </a:pPr>
            <a:r>
              <a:rPr lang="en-US" sz="1400" b="1" dirty="0" smtClean="0"/>
              <a:t>A Little More on the Bidding System...</a:t>
            </a:r>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p:txBody>
      </p:sp>
      <p:pic>
        <p:nvPicPr>
          <p:cNvPr id="15" name="Picture 2"/>
          <p:cNvPicPr>
            <a:picLocks noChangeAspect="1" noChangeArrowheads="1"/>
          </p:cNvPicPr>
          <p:nvPr/>
        </p:nvPicPr>
        <p:blipFill>
          <a:blip r:embed="rId4" cstate="print"/>
          <a:srcRect/>
          <a:stretch>
            <a:fillRect/>
          </a:stretch>
        </p:blipFill>
        <p:spPr bwMode="auto">
          <a:xfrm>
            <a:off x="1187624" y="1198092"/>
            <a:ext cx="7122939" cy="5072258"/>
          </a:xfrm>
          <a:prstGeom prst="rect">
            <a:avLst/>
          </a:prstGeom>
          <a:noFill/>
          <a:ln w="9525">
            <a:noFill/>
            <a:miter lim="800000"/>
            <a:headEnd/>
            <a:tailEnd/>
          </a:ln>
        </p:spPr>
      </p:pic>
    </p:spTree>
    <p:extLst>
      <p:ext uri="{BB962C8B-B14F-4D97-AF65-F5344CB8AC3E}">
        <p14:creationId xmlns:p14="http://schemas.microsoft.com/office/powerpoint/2010/main" xmlns="" val="1920500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3679915393"/>
              </p:ext>
            </p:extLst>
          </p:nvPr>
        </p:nvGraphicFramePr>
        <p:xfrm>
          <a:off x="1588" y="1588"/>
          <a:ext cx="1587" cy="1587"/>
        </p:xfrm>
        <a:graphic>
          <a:graphicData uri="http://schemas.openxmlformats.org/presentationml/2006/ole">
            <p:oleObj spid="_x0000_s30726" name="think-cell Slide" r:id="rId3" imgW="360" imgH="360" progId="">
              <p:embed/>
            </p:oleObj>
          </a:graphicData>
        </a:graphic>
      </p:graphicFrame>
      <p:cxnSp>
        <p:nvCxnSpPr>
          <p:cNvPr id="5" name="Straight Connector 4"/>
          <p:cNvCxnSpPr/>
          <p:nvPr/>
        </p:nvCxnSpPr>
        <p:spPr>
          <a:xfrm>
            <a:off x="2963340" y="384560"/>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17</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620688"/>
            <a:ext cx="6777317" cy="5211941"/>
          </a:xfrm>
        </p:spPr>
        <p:txBody>
          <a:bodyPr>
            <a:normAutofit lnSpcReduction="10000"/>
          </a:bodyPr>
          <a:lstStyle/>
          <a:p>
            <a:pPr marL="68580" indent="0">
              <a:buNone/>
            </a:pPr>
            <a:r>
              <a:rPr lang="en-US" sz="1100" b="1" dirty="0" smtClean="0"/>
              <a:t>A Little More on the Bidding System...</a:t>
            </a:r>
          </a:p>
          <a:p>
            <a:pPr marL="68580" indent="0">
              <a:buNone/>
            </a:pPr>
            <a:endParaRPr lang="en-US" sz="1100" b="1" dirty="0"/>
          </a:p>
          <a:p>
            <a:pPr marL="68580" indent="0">
              <a:buNone/>
            </a:pPr>
            <a:r>
              <a:rPr lang="en-US" sz="1400" b="1" dirty="0" smtClean="0"/>
              <a:t>The </a:t>
            </a:r>
            <a:r>
              <a:rPr lang="en-US" sz="1400" b="1" dirty="0" smtClean="0"/>
              <a:t>‘Preferred Provider’ </a:t>
            </a:r>
            <a:r>
              <a:rPr lang="en-US" sz="1400" b="1" dirty="0" smtClean="0"/>
              <a:t>Listings are arranged according to the Bids. So the highest Bidder comes first (Below The “Recommend For Me” field), the second highest bidder second etc...</a:t>
            </a:r>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r>
              <a:rPr lang="en-US" sz="1400" dirty="0" smtClean="0"/>
              <a:t>At the Top though is the “</a:t>
            </a:r>
            <a:r>
              <a:rPr lang="en-US" sz="1400" b="1" dirty="0" smtClean="0"/>
              <a:t>Recommend For Me</a:t>
            </a:r>
            <a:r>
              <a:rPr lang="en-US" sz="1400" dirty="0" smtClean="0"/>
              <a:t>” Feature...</a:t>
            </a:r>
          </a:p>
          <a:p>
            <a:pPr marL="68580" indent="0">
              <a:buNone/>
            </a:pPr>
            <a:endParaRPr lang="en-US" sz="1400" dirty="0"/>
          </a:p>
          <a:p>
            <a:pPr marL="68580" indent="0">
              <a:buNone/>
            </a:pPr>
            <a:r>
              <a:rPr lang="en-US" sz="1400" dirty="0" smtClean="0"/>
              <a:t>For all those Customers who have not already made up their minds on their preferred provider, a “</a:t>
            </a:r>
            <a:r>
              <a:rPr lang="en-US" sz="1400" u="sng" dirty="0" smtClean="0"/>
              <a:t>Recommend for me</a:t>
            </a:r>
            <a:r>
              <a:rPr lang="en-US" sz="1400" dirty="0" smtClean="0"/>
              <a:t>” option will be chosen and all the leads will be Sent to the Single Highest Bidder for that Category.</a:t>
            </a:r>
          </a:p>
          <a:p>
            <a:pPr marL="68580" indent="0">
              <a:buNone/>
            </a:pPr>
            <a:endParaRPr lang="en-US" sz="1400" dirty="0"/>
          </a:p>
          <a:p>
            <a:pPr marL="68580" indent="0">
              <a:buNone/>
            </a:pPr>
            <a:r>
              <a:rPr lang="en-US" sz="1400" dirty="0" smtClean="0"/>
              <a:t>It will be quite unfortunate to be found missing from this list as the Prestige associated with the Platform will convince the Customer you’re not a Major Player. And She/he will choose from Available Options. Every. Single. Time.</a:t>
            </a:r>
          </a:p>
          <a:p>
            <a:pPr marL="68580" indent="0">
              <a:buNone/>
            </a:pPr>
            <a:endParaRPr lang="en-US" sz="1400" dirty="0"/>
          </a:p>
          <a:p>
            <a:pPr marL="68580" indent="0">
              <a:buNone/>
            </a:pPr>
            <a:r>
              <a:rPr lang="en-US" sz="1400" dirty="0" smtClean="0"/>
              <a:t>Makes Sense?... Lets move on.</a:t>
            </a:r>
            <a:endParaRPr lang="en-US" sz="1400"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a:p>
            <a:pPr marL="68580" indent="0">
              <a:buNone/>
            </a:pPr>
            <a:endParaRPr lang="en-US" sz="1100" b="1" dirty="0"/>
          </a:p>
          <a:p>
            <a:pPr marL="68580" indent="0">
              <a:buNone/>
            </a:pPr>
            <a:endParaRPr lang="en-US" sz="1100" b="1" dirty="0" smtClean="0"/>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1820306"/>
            <a:ext cx="5238750" cy="113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56427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1842601658"/>
              </p:ext>
            </p:extLst>
          </p:nvPr>
        </p:nvGraphicFramePr>
        <p:xfrm>
          <a:off x="1588" y="1588"/>
          <a:ext cx="1587" cy="1587"/>
        </p:xfrm>
        <a:graphic>
          <a:graphicData uri="http://schemas.openxmlformats.org/presentationml/2006/ole">
            <p:oleObj spid="_x0000_s31750" name="think-cell Slide" r:id="rId3" imgW="360" imgH="360" progId="">
              <p:embed/>
            </p:oleObj>
          </a:graphicData>
        </a:graphic>
      </p:graphicFrame>
      <p:cxnSp>
        <p:nvCxnSpPr>
          <p:cNvPr id="5" name="Straight Connector 4"/>
          <p:cNvCxnSpPr/>
          <p:nvPr/>
        </p:nvCxnSpPr>
        <p:spPr>
          <a:xfrm>
            <a:off x="2922140" y="372684"/>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18</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836712"/>
            <a:ext cx="7056900" cy="5688632"/>
          </a:xfrm>
        </p:spPr>
        <p:txBody>
          <a:bodyPr>
            <a:normAutofit/>
          </a:bodyPr>
          <a:lstStyle/>
          <a:p>
            <a:pPr marL="68580" indent="0">
              <a:buNone/>
            </a:pPr>
            <a:r>
              <a:rPr lang="en-US" sz="1400" dirty="0" smtClean="0"/>
              <a:t>The Following Stealth Features are what makes this platform a class act:</a:t>
            </a:r>
          </a:p>
          <a:p>
            <a:endParaRPr lang="en-US" sz="1400" dirty="0" smtClean="0"/>
          </a:p>
          <a:p>
            <a:r>
              <a:rPr lang="en-US" sz="1800" b="1" cap="all" dirty="0" smtClean="0">
                <a:solidFill>
                  <a:schemeClr val="tx1"/>
                </a:solidFill>
              </a:rPr>
              <a:t>Purchasing </a:t>
            </a:r>
            <a:r>
              <a:rPr lang="ig-NG" sz="1800" b="1" cap="all" dirty="0" smtClean="0">
                <a:solidFill>
                  <a:schemeClr val="tx1"/>
                </a:solidFill>
              </a:rPr>
              <a:t>CUSTOM LEADS</a:t>
            </a:r>
            <a:r>
              <a:rPr lang="en-US" sz="1400" b="1" cap="all" dirty="0" smtClean="0">
                <a:solidFill>
                  <a:schemeClr val="tx1"/>
                </a:solidFill>
              </a:rPr>
              <a:t>: Both From within Dashboard &amp; Via Premium inventory on thank you page of lead form (</a:t>
            </a:r>
            <a:r>
              <a:rPr lang="en-US" sz="1200" cap="all" dirty="0" smtClean="0">
                <a:solidFill>
                  <a:schemeClr val="tx1"/>
                </a:solidFill>
                <a:latin typeface="Calibri" pitchFamily="34" charset="0"/>
              </a:rPr>
              <a:t>More Info Shortly</a:t>
            </a:r>
            <a:r>
              <a:rPr lang="en-US" sz="1400" b="1" cap="all" dirty="0" smtClean="0">
                <a:solidFill>
                  <a:schemeClr val="tx1"/>
                </a:solidFill>
              </a:rPr>
              <a:t>)</a:t>
            </a:r>
            <a:endParaRPr lang="en-US" sz="1400" dirty="0">
              <a:solidFill>
                <a:schemeClr val="tx1"/>
              </a:solidFill>
            </a:endParaRPr>
          </a:p>
          <a:p>
            <a:endParaRPr lang="en-US" sz="1400" dirty="0" smtClean="0"/>
          </a:p>
          <a:p>
            <a:endParaRPr lang="en-US" sz="1400" dirty="0" smtClean="0"/>
          </a:p>
          <a:p>
            <a:endParaRPr lang="en-US" sz="1800" b="1" cap="all" dirty="0" smtClean="0"/>
          </a:p>
          <a:p>
            <a:endParaRPr lang="en-US" sz="1800" b="1" cap="all" dirty="0"/>
          </a:p>
          <a:p>
            <a:endParaRPr lang="en-US" sz="1800" b="1" cap="all" dirty="0" smtClean="0"/>
          </a:p>
          <a:p>
            <a:endParaRPr lang="en-US" sz="1800" b="1" cap="all" dirty="0" smtClean="0"/>
          </a:p>
          <a:p>
            <a:endParaRPr lang="en-US" sz="1800" b="1" cap="all" dirty="0"/>
          </a:p>
          <a:p>
            <a:endParaRPr lang="en-US" sz="1800" b="1" cap="all" dirty="0" smtClean="0"/>
          </a:p>
          <a:p>
            <a:endParaRPr lang="en-US" sz="1800" b="1" cap="all" dirty="0"/>
          </a:p>
          <a:p>
            <a:r>
              <a:rPr lang="ig-NG" sz="1800" b="1" cap="all" dirty="0" smtClean="0"/>
              <a:t>TAILORED SERVICES</a:t>
            </a:r>
            <a:r>
              <a:rPr lang="en-US" sz="1400" b="1" cap="all" dirty="0" smtClean="0"/>
              <a:t>: </a:t>
            </a:r>
            <a:r>
              <a:rPr lang="en-US" sz="1400" dirty="0"/>
              <a:t>We only make money if you do. That’s why we take a grander approach to your marketing plan. We’ll make specific recommendations to generate the best results, in the shortest amount of time. So whether you need SEO, </a:t>
            </a:r>
            <a:r>
              <a:rPr lang="en-US" sz="1400" dirty="0" smtClean="0"/>
              <a:t>SEM, </a:t>
            </a:r>
            <a:r>
              <a:rPr lang="en-US" sz="1400" dirty="0"/>
              <a:t>CPR, or AAA, we’ve got you covered (okay, maybe not the last two).</a:t>
            </a:r>
            <a:endParaRPr lang="ig-NG" sz="1400" b="1" cap="all" dirty="0"/>
          </a:p>
          <a:p>
            <a:endParaRPr lang="ig-NG" sz="1400" b="1" cap="all" dirty="0"/>
          </a:p>
          <a:p>
            <a:endParaRPr lang="ig-NG" dirty="0"/>
          </a:p>
        </p:txBody>
      </p:sp>
      <p:pic>
        <p:nvPicPr>
          <p:cNvPr id="15" name="Picture 14"/>
          <p:cNvPicPr/>
          <p:nvPr/>
        </p:nvPicPr>
        <p:blipFill>
          <a:blip r:embed="rId4" cstate="print"/>
          <a:stretch>
            <a:fillRect/>
          </a:stretch>
        </p:blipFill>
        <p:spPr>
          <a:xfrm>
            <a:off x="953581" y="2313229"/>
            <a:ext cx="7488832" cy="2052320"/>
          </a:xfrm>
          <a:prstGeom prst="rect">
            <a:avLst/>
          </a:prstGeom>
        </p:spPr>
      </p:pic>
    </p:spTree>
    <p:extLst>
      <p:ext uri="{BB962C8B-B14F-4D97-AF65-F5344CB8AC3E}">
        <p14:creationId xmlns:p14="http://schemas.microsoft.com/office/powerpoint/2010/main" xmlns="" val="1789871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2962626364"/>
              </p:ext>
            </p:extLst>
          </p:nvPr>
        </p:nvGraphicFramePr>
        <p:xfrm>
          <a:off x="1588" y="1588"/>
          <a:ext cx="1587" cy="1587"/>
        </p:xfrm>
        <a:graphic>
          <a:graphicData uri="http://schemas.openxmlformats.org/presentationml/2006/ole">
            <p:oleObj spid="_x0000_s32774" name="think-cell Slide" r:id="rId3" imgW="360" imgH="360" progId="">
              <p:embed/>
            </p:oleObj>
          </a:graphicData>
        </a:graphic>
      </p:graphicFrame>
      <p:cxnSp>
        <p:nvCxnSpPr>
          <p:cNvPr id="5" name="Straight Connector 4"/>
          <p:cNvCxnSpPr/>
          <p:nvPr/>
        </p:nvCxnSpPr>
        <p:spPr>
          <a:xfrm>
            <a:off x="2963340" y="477327"/>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19</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Title 1"/>
          <p:cNvSpPr>
            <a:spLocks noGrp="1"/>
          </p:cNvSpPr>
          <p:nvPr>
            <p:ph type="title"/>
          </p:nvPr>
        </p:nvSpPr>
        <p:spPr>
          <a:xfrm>
            <a:off x="1043490" y="1027664"/>
            <a:ext cx="7024744" cy="241096"/>
          </a:xfrm>
        </p:spPr>
        <p:txBody>
          <a:bodyPr>
            <a:normAutofit fontScale="90000"/>
          </a:bodyPr>
          <a:lstStyle/>
          <a:p>
            <a:r>
              <a:rPr lang="en-US" sz="3100" dirty="0" smtClean="0"/>
              <a:t>And Even More</a:t>
            </a:r>
            <a:r>
              <a:rPr lang="en-US" dirty="0" smtClean="0"/>
              <a:t>:</a:t>
            </a:r>
            <a:endParaRPr lang="ig-NG" dirty="0"/>
          </a:p>
        </p:txBody>
      </p:sp>
      <p:sp>
        <p:nvSpPr>
          <p:cNvPr id="15" name="Content Placeholder 2"/>
          <p:cNvSpPr>
            <a:spLocks noGrp="1"/>
          </p:cNvSpPr>
          <p:nvPr>
            <p:ph idx="1"/>
          </p:nvPr>
        </p:nvSpPr>
        <p:spPr>
          <a:xfrm>
            <a:off x="953581" y="1854429"/>
            <a:ext cx="7344932" cy="4095109"/>
          </a:xfrm>
        </p:spPr>
        <p:txBody>
          <a:bodyPr>
            <a:normAutofit/>
          </a:bodyPr>
          <a:lstStyle/>
          <a:p>
            <a:pPr>
              <a:lnSpc>
                <a:spcPct val="110000"/>
              </a:lnSpc>
            </a:pPr>
            <a:r>
              <a:rPr lang="en-US" sz="1900" b="1" dirty="0" smtClean="0"/>
              <a:t>INSTANT REFUND PROCESSING: </a:t>
            </a:r>
            <a:r>
              <a:rPr lang="en-US" sz="1400" dirty="0" smtClean="0"/>
              <a:t>If at any point in time, you feel you want to withdraw </a:t>
            </a:r>
            <a:r>
              <a:rPr lang="en-US" sz="1400" dirty="0" smtClean="0"/>
              <a:t>your funds</a:t>
            </a:r>
            <a:r>
              <a:rPr lang="en-US" sz="1400" dirty="0" smtClean="0"/>
              <a:t>, we will process it immediately and </a:t>
            </a:r>
            <a:r>
              <a:rPr lang="en-US" sz="1400" dirty="0" smtClean="0"/>
              <a:t>have </a:t>
            </a:r>
            <a:r>
              <a:rPr lang="en-US" sz="1400" dirty="0" smtClean="0"/>
              <a:t>it sent to your Preferred destination</a:t>
            </a:r>
            <a:r>
              <a:rPr lang="en-US" sz="1900" dirty="0" smtClean="0"/>
              <a:t>.</a:t>
            </a:r>
          </a:p>
          <a:p>
            <a:pPr>
              <a:lnSpc>
                <a:spcPct val="110000"/>
              </a:lnSpc>
            </a:pPr>
            <a:r>
              <a:rPr lang="en-US" sz="1900" b="1" dirty="0" smtClean="0"/>
              <a:t>QUALITY ASSURANCE: </a:t>
            </a:r>
            <a:r>
              <a:rPr lang="en-US" sz="1400" dirty="0" smtClean="0"/>
              <a:t>Every Publisher on our Platform goes through a very thorough vetting process. If any Fraudulent Activity is detected, they loose all earnings along with their account </a:t>
            </a:r>
            <a:r>
              <a:rPr lang="en-US" sz="1400" b="1" dirty="0" smtClean="0"/>
              <a:t>forever. </a:t>
            </a:r>
            <a:r>
              <a:rPr lang="en-US" sz="1400" dirty="0" smtClean="0"/>
              <a:t>And you get credit refund for all those leads you suspected of fraud.</a:t>
            </a:r>
          </a:p>
          <a:p>
            <a:pPr marL="68580" indent="0" algn="ctr">
              <a:buNone/>
            </a:pPr>
            <a:endParaRPr lang="en-US" b="1" dirty="0" smtClean="0"/>
          </a:p>
          <a:p>
            <a:pPr marL="68580" indent="0" algn="ctr">
              <a:buNone/>
            </a:pPr>
            <a:r>
              <a:rPr lang="en-US" sz="2400" b="1" dirty="0" smtClean="0"/>
              <a:t>Awesome!!!</a:t>
            </a:r>
            <a:endParaRPr lang="en-US" sz="2400" b="1" dirty="0"/>
          </a:p>
        </p:txBody>
      </p:sp>
    </p:spTree>
    <p:extLst>
      <p:ext uri="{BB962C8B-B14F-4D97-AF65-F5344CB8AC3E}">
        <p14:creationId xmlns:p14="http://schemas.microsoft.com/office/powerpoint/2010/main" xmlns="" val="1677854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extLst>
              <p:ext uri="{D42A27DB-BD31-4B8C-83A1-F6EECF244321}">
                <p14:modId xmlns:p14="http://schemas.microsoft.com/office/powerpoint/2010/main" xmlns="" val="1389938963"/>
              </p:ext>
            </p:extLst>
          </p:nvPr>
        </p:nvGraphicFramePr>
        <p:xfrm>
          <a:off x="1588" y="1588"/>
          <a:ext cx="1587" cy="1587"/>
        </p:xfrm>
        <a:graphic>
          <a:graphicData uri="http://schemas.openxmlformats.org/presentationml/2006/ole">
            <p:oleObj spid="_x0000_s1060" name="think-cell Slide" r:id="rId11" imgW="360" imgH="360" progId="">
              <p:embed/>
            </p:oleObj>
          </a:graphicData>
        </a:graphic>
      </p:graphicFrame>
      <p:sp>
        <p:nvSpPr>
          <p:cNvPr id="17" name="Rectangle 16"/>
          <p:cNvSpPr/>
          <p:nvPr/>
        </p:nvSpPr>
        <p:spPr>
          <a:xfrm>
            <a:off x="309563" y="2775763"/>
            <a:ext cx="8326793" cy="437043"/>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spAutoFit/>
          </a:bodyPr>
          <a:lstStyle/>
          <a:p>
            <a:pPr marL="508000"/>
            <a:r>
              <a:rPr lang="en-US" sz="1400" b="1" dirty="0">
                <a:solidFill>
                  <a:schemeClr val="tx1"/>
                </a:solidFill>
              </a:rPr>
              <a:t>Top Lead Engine For Established Verticals</a:t>
            </a:r>
          </a:p>
        </p:txBody>
      </p:sp>
      <p:sp>
        <p:nvSpPr>
          <p:cNvPr id="12" name="TextBox 11"/>
          <p:cNvSpPr txBox="1"/>
          <p:nvPr/>
        </p:nvSpPr>
        <p:spPr>
          <a:xfrm>
            <a:off x="3327408" y="559832"/>
            <a:ext cx="2489201" cy="319446"/>
          </a:xfrm>
          <a:prstGeom prst="rect">
            <a:avLst/>
          </a:prstGeom>
          <a:noFill/>
        </p:spPr>
        <p:txBody>
          <a:bodyPr wrap="square" rtlCol="0">
            <a:spAutoFit/>
          </a:bodyPr>
          <a:lstStyle/>
          <a:p>
            <a:pPr algn="ctr">
              <a:lnSpc>
                <a:spcPct val="80000"/>
              </a:lnSpc>
            </a:pPr>
            <a:r>
              <a:rPr lang="en-US" b="1" dirty="0" smtClean="0"/>
              <a:t>INTRODUCING</a:t>
            </a:r>
          </a:p>
        </p:txBody>
      </p:sp>
      <p:cxnSp>
        <p:nvCxnSpPr>
          <p:cNvPr id="13" name="Straight Connector 12"/>
          <p:cNvCxnSpPr/>
          <p:nvPr/>
        </p:nvCxnSpPr>
        <p:spPr>
          <a:xfrm>
            <a:off x="2963340" y="1073329"/>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39" name="Slide Number Placeholder 38"/>
          <p:cNvSpPr>
            <a:spLocks noGrp="1"/>
          </p:cNvSpPr>
          <p:nvPr>
            <p:ph type="sldNum" sz="quarter" idx="12"/>
          </p:nvPr>
        </p:nvSpPr>
        <p:spPr/>
        <p:txBody>
          <a:bodyPr/>
          <a:lstStyle/>
          <a:p>
            <a:fld id="{EA72F2ED-C0F1-A14B-BA46-C5847C658EB2}" type="slidenum">
              <a:rPr lang="en-US" smtClean="0"/>
              <a:pPr/>
              <a:t>2</a:t>
            </a:fld>
            <a:endParaRPr lang="en-US" dirty="0"/>
          </a:p>
        </p:txBody>
      </p:sp>
      <p:grpSp>
        <p:nvGrpSpPr>
          <p:cNvPr id="51" name="Group 50"/>
          <p:cNvGrpSpPr/>
          <p:nvPr/>
        </p:nvGrpSpPr>
        <p:grpSpPr>
          <a:xfrm>
            <a:off x="-190550" y="6570"/>
            <a:ext cx="1682800" cy="1459010"/>
            <a:chOff x="-132763" y="-23336"/>
            <a:chExt cx="1098601" cy="952500"/>
          </a:xfrm>
        </p:grpSpPr>
        <p:sp>
          <p:nvSpPr>
            <p:cNvPr id="52" name="Diagonal Stripe 51"/>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TextBox 52"/>
            <p:cNvSpPr txBox="1"/>
            <p:nvPr/>
          </p:nvSpPr>
          <p:spPr>
            <a:xfrm rot="18948199">
              <a:off x="-132763" y="343516"/>
              <a:ext cx="927496" cy="160743"/>
            </a:xfrm>
            <a:prstGeom prst="rect">
              <a:avLst/>
            </a:prstGeom>
            <a:noFill/>
          </p:spPr>
          <p:txBody>
            <a:bodyPr wrap="square" rtlCol="0">
              <a:spAutoFit/>
            </a:bodyPr>
            <a:lstStyle/>
            <a:p>
              <a:r>
                <a:rPr lang="en-US" sz="1000" b="1" dirty="0" smtClean="0">
                  <a:solidFill>
                    <a:srgbClr val="1D4B6D"/>
                  </a:solidFill>
                </a:rPr>
                <a:t>www.KeyVerticals.com</a:t>
              </a:r>
              <a:endParaRPr lang="en-US" sz="1000" b="1" dirty="0">
                <a:solidFill>
                  <a:srgbClr val="1D4B6D"/>
                </a:solidFill>
              </a:endParaRPr>
            </a:p>
          </p:txBody>
        </p:sp>
        <p:cxnSp>
          <p:nvCxnSpPr>
            <p:cNvPr id="54" name="Straight Connector 53"/>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349648" y="2734888"/>
            <a:ext cx="518790" cy="518788"/>
            <a:chOff x="349648" y="2204865"/>
            <a:chExt cx="518790" cy="518788"/>
          </a:xfrm>
        </p:grpSpPr>
        <p:sp>
          <p:nvSpPr>
            <p:cNvPr id="56" name="Oval 55"/>
            <p:cNvSpPr/>
            <p:nvPr>
              <p:custDataLst>
                <p:tags r:id="rId8"/>
              </p:custDataLst>
            </p:nvPr>
          </p:nvSpPr>
          <p:spPr>
            <a:xfrm>
              <a:off x="349648" y="2204865"/>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custDataLst>
                <p:tags r:id="rId9"/>
              </p:custDataLst>
            </p:nvPr>
          </p:nvSpPr>
          <p:spPr>
            <a:xfrm>
              <a:off x="391262" y="2246478"/>
              <a:ext cx="435563" cy="435563"/>
            </a:xfrm>
            <a:prstGeom prst="ellipse">
              <a:avLst/>
            </a:prstGeom>
            <a:solidFill>
              <a:srgbClr val="0D65AC"/>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1</a:t>
              </a:r>
            </a:p>
          </p:txBody>
        </p:sp>
      </p:grpSp>
      <p:sp>
        <p:nvSpPr>
          <p:cNvPr id="78" name="Rectangle 77"/>
          <p:cNvSpPr/>
          <p:nvPr/>
        </p:nvSpPr>
        <p:spPr>
          <a:xfrm>
            <a:off x="309563" y="3562147"/>
            <a:ext cx="8326793" cy="437043"/>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spAutoFit/>
          </a:bodyPr>
          <a:lstStyle/>
          <a:p>
            <a:pPr marL="508000"/>
            <a:r>
              <a:rPr lang="en-US" sz="1400" b="1" dirty="0">
                <a:solidFill>
                  <a:schemeClr val="tx1"/>
                </a:solidFill>
              </a:rPr>
              <a:t>A Chance to Get an Edge on the Platform</a:t>
            </a:r>
          </a:p>
        </p:txBody>
      </p:sp>
      <p:sp>
        <p:nvSpPr>
          <p:cNvPr id="79" name="Rectangle 78"/>
          <p:cNvSpPr/>
          <p:nvPr/>
        </p:nvSpPr>
        <p:spPr>
          <a:xfrm>
            <a:off x="309563" y="4363042"/>
            <a:ext cx="8326793" cy="437043"/>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spAutoFit/>
          </a:bodyPr>
          <a:lstStyle/>
          <a:p>
            <a:pPr marL="508000"/>
            <a:r>
              <a:rPr lang="en-US" sz="1400" b="1" dirty="0" smtClean="0">
                <a:solidFill>
                  <a:schemeClr val="tx1"/>
                </a:solidFill>
              </a:rPr>
              <a:t>Free Brand Exposure</a:t>
            </a:r>
            <a:endParaRPr lang="en-US" sz="1400" dirty="0">
              <a:solidFill>
                <a:schemeClr val="tx1"/>
              </a:solidFill>
            </a:endParaRPr>
          </a:p>
        </p:txBody>
      </p:sp>
      <p:sp>
        <p:nvSpPr>
          <p:cNvPr id="80" name="Rectangle 79"/>
          <p:cNvSpPr/>
          <p:nvPr/>
        </p:nvSpPr>
        <p:spPr>
          <a:xfrm>
            <a:off x="309563" y="5080650"/>
            <a:ext cx="8326793" cy="437043"/>
          </a:xfrm>
          <a:prstGeom prst="rect">
            <a:avLst/>
          </a:prstGeom>
          <a:solidFill>
            <a:srgbClr val="F2F2F2"/>
          </a:solidFill>
          <a:ln>
            <a:solidFill>
              <a:schemeClr val="bg1"/>
            </a:solidFill>
          </a:ln>
          <a:effectLst>
            <a:innerShdw blurRad="635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lIns="109728" tIns="109728" rIns="109728" bIns="109728" rtlCol="0" anchor="t">
            <a:spAutoFit/>
          </a:bodyPr>
          <a:lstStyle/>
          <a:p>
            <a:pPr marL="508000"/>
            <a:r>
              <a:rPr lang="en-US" sz="1400" b="1" dirty="0" smtClean="0">
                <a:solidFill>
                  <a:schemeClr val="tx1"/>
                </a:solidFill>
              </a:rPr>
              <a:t>Competitive Bid System for Quality Leads</a:t>
            </a:r>
          </a:p>
        </p:txBody>
      </p:sp>
      <p:grpSp>
        <p:nvGrpSpPr>
          <p:cNvPr id="9" name="Group 8"/>
          <p:cNvGrpSpPr/>
          <p:nvPr/>
        </p:nvGrpSpPr>
        <p:grpSpPr>
          <a:xfrm>
            <a:off x="349648" y="3517518"/>
            <a:ext cx="518790" cy="518788"/>
            <a:chOff x="349648" y="2870068"/>
            <a:chExt cx="518790" cy="518788"/>
          </a:xfrm>
        </p:grpSpPr>
        <p:sp>
          <p:nvSpPr>
            <p:cNvPr id="61" name="Oval 60"/>
            <p:cNvSpPr/>
            <p:nvPr>
              <p:custDataLst>
                <p:tags r:id="rId6"/>
              </p:custDataLst>
            </p:nvPr>
          </p:nvSpPr>
          <p:spPr>
            <a:xfrm>
              <a:off x="349648" y="2870068"/>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7"/>
              </p:custDataLst>
            </p:nvPr>
          </p:nvSpPr>
          <p:spPr>
            <a:xfrm>
              <a:off x="391262" y="2911681"/>
              <a:ext cx="435563" cy="435563"/>
            </a:xfrm>
            <a:prstGeom prst="ellipse">
              <a:avLst/>
            </a:prstGeom>
            <a:solidFill>
              <a:schemeClr val="bg1">
                <a:lumMod val="85000"/>
              </a:schemeClr>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lumMod val="50000"/>
                    </a:schemeClr>
                  </a:solidFill>
                </a:rPr>
                <a:t>2</a:t>
              </a:r>
            </a:p>
          </p:txBody>
        </p:sp>
      </p:grpSp>
      <p:grpSp>
        <p:nvGrpSpPr>
          <p:cNvPr id="10" name="Group 9"/>
          <p:cNvGrpSpPr/>
          <p:nvPr/>
        </p:nvGrpSpPr>
        <p:grpSpPr>
          <a:xfrm>
            <a:off x="349648" y="4311053"/>
            <a:ext cx="518790" cy="518788"/>
            <a:chOff x="349648" y="3563248"/>
            <a:chExt cx="518790" cy="518788"/>
          </a:xfrm>
        </p:grpSpPr>
        <p:sp>
          <p:nvSpPr>
            <p:cNvPr id="66" name="Oval 65"/>
            <p:cNvSpPr/>
            <p:nvPr>
              <p:custDataLst>
                <p:tags r:id="rId4"/>
              </p:custDataLst>
            </p:nvPr>
          </p:nvSpPr>
          <p:spPr>
            <a:xfrm>
              <a:off x="349648" y="3563248"/>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custDataLst>
                <p:tags r:id="rId5"/>
              </p:custDataLst>
            </p:nvPr>
          </p:nvSpPr>
          <p:spPr>
            <a:xfrm>
              <a:off x="391262" y="3604861"/>
              <a:ext cx="435563" cy="435563"/>
            </a:xfrm>
            <a:prstGeom prst="ellipse">
              <a:avLst/>
            </a:prstGeom>
            <a:solidFill>
              <a:schemeClr val="bg1">
                <a:lumMod val="85000"/>
              </a:schemeClr>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lumMod val="50000"/>
                    </a:schemeClr>
                  </a:solidFill>
                </a:rPr>
                <a:t>3</a:t>
              </a:r>
            </a:p>
          </p:txBody>
        </p:sp>
      </p:grpSp>
      <p:grpSp>
        <p:nvGrpSpPr>
          <p:cNvPr id="11" name="Group 10"/>
          <p:cNvGrpSpPr/>
          <p:nvPr/>
        </p:nvGrpSpPr>
        <p:grpSpPr>
          <a:xfrm>
            <a:off x="349648" y="5039777"/>
            <a:ext cx="518790" cy="518788"/>
            <a:chOff x="349648" y="4228449"/>
            <a:chExt cx="518790" cy="518788"/>
          </a:xfrm>
        </p:grpSpPr>
        <p:sp>
          <p:nvSpPr>
            <p:cNvPr id="71" name="Oval 70"/>
            <p:cNvSpPr/>
            <p:nvPr>
              <p:custDataLst>
                <p:tags r:id="rId2"/>
              </p:custDataLst>
            </p:nvPr>
          </p:nvSpPr>
          <p:spPr>
            <a:xfrm>
              <a:off x="349648" y="4228449"/>
              <a:ext cx="518790" cy="518788"/>
            </a:xfrm>
            <a:prstGeom prst="ellipse">
              <a:avLst/>
            </a:prstGeom>
            <a:gradFill flip="none" rotWithShape="1">
              <a:gsLst>
                <a:gs pos="79000">
                  <a:schemeClr val="bg1">
                    <a:lumMod val="50000"/>
                  </a:schemeClr>
                </a:gs>
                <a:gs pos="19000">
                  <a:schemeClr val="bg1">
                    <a:lumMod val="80000"/>
                  </a:schemeClr>
                </a:gs>
                <a:gs pos="47000">
                  <a:schemeClr val="bg1">
                    <a:lumMod val="95000"/>
                  </a:schemeClr>
                </a:gs>
              </a:gsLst>
              <a:path path="circle">
                <a:fillToRect l="100000" b="100000"/>
              </a:path>
              <a:tileRect t="-100000" r="-100000"/>
            </a:gradFill>
            <a:ln>
              <a:noFill/>
            </a:ln>
            <a:effectLst>
              <a:outerShdw blurRad="38100" dist="127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custDataLst>
                <p:tags r:id="rId3"/>
              </p:custDataLst>
            </p:nvPr>
          </p:nvSpPr>
          <p:spPr>
            <a:xfrm>
              <a:off x="391262" y="4270062"/>
              <a:ext cx="435563" cy="435563"/>
            </a:xfrm>
            <a:prstGeom prst="ellipse">
              <a:avLst/>
            </a:prstGeom>
            <a:solidFill>
              <a:schemeClr val="bg1">
                <a:lumMod val="85000"/>
              </a:schemeClr>
            </a:solidFill>
            <a:ln w="15875">
              <a:gradFill flip="none" rotWithShape="1">
                <a:gsLst>
                  <a:gs pos="0">
                    <a:schemeClr val="bg1">
                      <a:lumMod val="75000"/>
                    </a:schemeClr>
                  </a:gs>
                  <a:gs pos="99000">
                    <a:schemeClr val="bg1">
                      <a:lumMod val="50000"/>
                    </a:schemeClr>
                  </a:gs>
                </a:gsLst>
                <a:lin ang="16200000" scaled="1"/>
                <a:tileRect/>
              </a:gradFill>
            </a:ln>
            <a:effectLst>
              <a:innerShdw blurRad="177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bg1">
                      <a:lumMod val="50000"/>
                    </a:schemeClr>
                  </a:solidFill>
                </a:rPr>
                <a:t>4</a:t>
              </a:r>
              <a:endParaRPr lang="en-US" sz="1600" b="1" dirty="0">
                <a:solidFill>
                  <a:schemeClr val="bg1">
                    <a:lumMod val="50000"/>
                  </a:schemeClr>
                </a:solidFill>
              </a:endParaRPr>
            </a:p>
          </p:txBody>
        </p:sp>
      </p:grpSp>
      <p:grpSp>
        <p:nvGrpSpPr>
          <p:cNvPr id="16" name="Group 15"/>
          <p:cNvGrpSpPr/>
          <p:nvPr/>
        </p:nvGrpSpPr>
        <p:grpSpPr>
          <a:xfrm>
            <a:off x="6045019" y="2699965"/>
            <a:ext cx="2783070" cy="2823188"/>
            <a:chOff x="6096001" y="1911350"/>
            <a:chExt cx="2744788" cy="2784354"/>
          </a:xfrm>
        </p:grpSpPr>
        <p:sp>
          <p:nvSpPr>
            <p:cNvPr id="4" name="Rectangle 3"/>
            <p:cNvSpPr/>
            <p:nvPr/>
          </p:nvSpPr>
          <p:spPr>
            <a:xfrm>
              <a:off x="6096001" y="1911350"/>
              <a:ext cx="2744788" cy="2784354"/>
            </a:xfrm>
            <a:prstGeom prst="rect">
              <a:avLst/>
            </a:prstGeom>
            <a:gradFill flip="none" rotWithShape="1">
              <a:gsLst>
                <a:gs pos="0">
                  <a:schemeClr val="bg1">
                    <a:lumMod val="93000"/>
                  </a:schemeClr>
                </a:gs>
                <a:gs pos="58000">
                  <a:schemeClr val="bg1">
                    <a:shade val="100000"/>
                    <a:satMod val="115000"/>
                  </a:schemeClr>
                </a:gs>
              </a:gsLst>
              <a:lin ang="18900000" scaled="1"/>
              <a:tileRect/>
            </a:gradFill>
            <a:ln w="3175">
              <a:solidFill>
                <a:schemeClr val="bg1">
                  <a:lumMod val="95000"/>
                </a:schemeClr>
              </a:solid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Billede 418"/>
            <p:cNvPicPr>
              <a:picLocks noChangeAspect="1"/>
            </p:cNvPicPr>
            <p:nvPr/>
          </p:nvPicPr>
          <p:blipFill rotWithShape="1">
            <a:blip r:embed="rId12"/>
            <a:srcRect l="4446" t="322" r="31075" b="322"/>
            <a:stretch/>
          </p:blipFill>
          <p:spPr bwMode="auto">
            <a:xfrm flipH="1">
              <a:off x="6229825" y="2022474"/>
              <a:ext cx="2477141" cy="2544763"/>
            </a:xfrm>
            <a:prstGeom prst="rect">
              <a:avLst/>
            </a:prstGeom>
            <a:noFill/>
            <a:ln>
              <a:noFill/>
            </a:ln>
          </p:spPr>
        </p:pic>
      </p:grpSp>
      <p:pic>
        <p:nvPicPr>
          <p:cNvPr id="1056" name="Picture 32"/>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963340" y="1328083"/>
            <a:ext cx="3640137" cy="7191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6624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878561200"/>
              </p:ext>
            </p:extLst>
          </p:nvPr>
        </p:nvGraphicFramePr>
        <p:xfrm>
          <a:off x="1588" y="1588"/>
          <a:ext cx="1587" cy="1587"/>
        </p:xfrm>
        <a:graphic>
          <a:graphicData uri="http://schemas.openxmlformats.org/presentationml/2006/ole">
            <p:oleObj spid="_x0000_s37893" name="think-cell Slide" r:id="rId3" imgW="360" imgH="360" progId="">
              <p:embed/>
            </p:oleObj>
          </a:graphicData>
        </a:graphic>
      </p:graphicFrame>
      <p:cxnSp>
        <p:nvCxnSpPr>
          <p:cNvPr id="5" name="Straight Connector 4"/>
          <p:cNvCxnSpPr/>
          <p:nvPr/>
        </p:nvCxnSpPr>
        <p:spPr>
          <a:xfrm>
            <a:off x="2552653" y="785221"/>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20</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7" name="Title 1"/>
          <p:cNvSpPr txBox="1">
            <a:spLocks/>
          </p:cNvSpPr>
          <p:nvPr/>
        </p:nvSpPr>
        <p:spPr bwMode="auto">
          <a:xfrm>
            <a:off x="797460" y="184085"/>
            <a:ext cx="7024744" cy="601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smtClean="0"/>
              <a:t>Plus A Lot More...</a:t>
            </a:r>
            <a:endParaRPr lang="ig-NG" sz="2400" dirty="0"/>
          </a:p>
        </p:txBody>
      </p:sp>
      <p:sp>
        <p:nvSpPr>
          <p:cNvPr id="20" name="Content Placeholder 2"/>
          <p:cNvSpPr txBox="1">
            <a:spLocks/>
          </p:cNvSpPr>
          <p:nvPr/>
        </p:nvSpPr>
        <p:spPr bwMode="auto">
          <a:xfrm>
            <a:off x="1096233" y="1109320"/>
            <a:ext cx="7200916" cy="456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Branding &amp; cross Selling Opportunities on Thank You Page.</a:t>
            </a:r>
          </a:p>
          <a:p>
            <a:endParaRPr lang="en-US" sz="1800" dirty="0" smtClean="0"/>
          </a:p>
          <a:p>
            <a:endParaRPr lang="en-US" sz="1800" dirty="0" smtClean="0"/>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7460" y="1644039"/>
            <a:ext cx="7620000" cy="458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6562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2877078462"/>
              </p:ext>
            </p:extLst>
          </p:nvPr>
        </p:nvGraphicFramePr>
        <p:xfrm>
          <a:off x="1588" y="1588"/>
          <a:ext cx="1587" cy="1587"/>
        </p:xfrm>
        <a:graphic>
          <a:graphicData uri="http://schemas.openxmlformats.org/presentationml/2006/ole">
            <p:oleObj spid="_x0000_s38917" name="think-cell Slide" r:id="rId3" imgW="360" imgH="360" progId="">
              <p:embed/>
            </p:oleObj>
          </a:graphicData>
        </a:graphic>
      </p:graphicFrame>
      <p:cxnSp>
        <p:nvCxnSpPr>
          <p:cNvPr id="5" name="Straight Connector 4"/>
          <p:cNvCxnSpPr/>
          <p:nvPr/>
        </p:nvCxnSpPr>
        <p:spPr>
          <a:xfrm>
            <a:off x="2963340" y="477327"/>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21</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7" name="Title 1"/>
          <p:cNvSpPr txBox="1">
            <a:spLocks/>
          </p:cNvSpPr>
          <p:nvPr/>
        </p:nvSpPr>
        <p:spPr bwMode="auto">
          <a:xfrm>
            <a:off x="1187624" y="836712"/>
            <a:ext cx="7024744" cy="601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000" b="1" smtClean="0"/>
              <a:t>Thank u page... Branding &amp; Cross Selling Opportunities!</a:t>
            </a:r>
            <a:endParaRPr lang="ig-NG" sz="2000" b="1" dirty="0"/>
          </a:p>
        </p:txBody>
      </p:sp>
      <p:sp>
        <p:nvSpPr>
          <p:cNvPr id="20" name="Content Placeholder 2"/>
          <p:cNvSpPr txBox="1">
            <a:spLocks/>
          </p:cNvSpPr>
          <p:nvPr/>
        </p:nvSpPr>
        <p:spPr bwMode="auto">
          <a:xfrm>
            <a:off x="971600" y="1772816"/>
            <a:ext cx="7200916" cy="405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25780" indent="-457200">
              <a:buFont typeface="+mj-lt"/>
              <a:buAutoNum type="arabicPeriod"/>
            </a:pPr>
            <a:r>
              <a:rPr lang="en-US" sz="1800" dirty="0" smtClean="0"/>
              <a:t>Once a Lead Form is Submitted, a Thank You Page comes up. This is the most targeted piece of Real Estate and the most strategic Integrated Marketing Tactic any Organization can employ for Cross Marketing, Upselling, Branding, Engaging etc.</a:t>
            </a:r>
          </a:p>
          <a:p>
            <a:pPr marL="525780" indent="-457200">
              <a:buFont typeface="+mj-lt"/>
              <a:buAutoNum type="arabicPeriod"/>
            </a:pPr>
            <a:endParaRPr lang="en-US" sz="1800" dirty="0" smtClean="0"/>
          </a:p>
          <a:p>
            <a:pPr marL="525780" indent="-457200">
              <a:buFont typeface="+mj-lt"/>
              <a:buAutoNum type="arabicPeriod"/>
            </a:pPr>
            <a:r>
              <a:rPr lang="en-US" sz="1800" dirty="0" smtClean="0"/>
              <a:t>Space on this Lead form is available on a Bid First come first served Basis. Contact your Account Manager or assigned Account Consultant for more information on Setting you up here.</a:t>
            </a:r>
            <a:endParaRPr lang="ig-NG" dirty="0"/>
          </a:p>
        </p:txBody>
      </p:sp>
    </p:spTree>
    <p:extLst>
      <p:ext uri="{BB962C8B-B14F-4D97-AF65-F5344CB8AC3E}">
        <p14:creationId xmlns:p14="http://schemas.microsoft.com/office/powerpoint/2010/main" xmlns="" val="3204317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2326946450"/>
              </p:ext>
            </p:extLst>
          </p:nvPr>
        </p:nvGraphicFramePr>
        <p:xfrm>
          <a:off x="1588" y="1588"/>
          <a:ext cx="1587" cy="1587"/>
        </p:xfrm>
        <a:graphic>
          <a:graphicData uri="http://schemas.openxmlformats.org/presentationml/2006/ole">
            <p:oleObj spid="_x0000_s33799" name="think-cell Slide" r:id="rId3" imgW="360" imgH="360" progId="">
              <p:embed/>
            </p:oleObj>
          </a:graphicData>
        </a:graphic>
      </p:graphicFrame>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22</a:t>
            </a:fld>
            <a:endParaRPr lang="en-US" dirty="0"/>
          </a:p>
        </p:txBody>
      </p:sp>
      <p:sp>
        <p:nvSpPr>
          <p:cNvPr id="109" name="Rectangle 108"/>
          <p:cNvSpPr/>
          <p:nvPr/>
        </p:nvSpPr>
        <p:spPr>
          <a:xfrm>
            <a:off x="2434441" y="5763622"/>
            <a:ext cx="4180115" cy="480487"/>
          </a:xfrm>
          <a:prstGeom prst="rect">
            <a:avLst/>
          </a:prstGeom>
          <a:gradFill rotWithShape="1">
            <a:gsLst>
              <a:gs pos="0">
                <a:srgbClr val="4272AC"/>
              </a:gs>
              <a:gs pos="100000">
                <a:srgbClr val="335885"/>
              </a:gs>
            </a:gsLst>
            <a:lin ang="16200000"/>
          </a:gradFill>
          <a:ln w="9525">
            <a:noFill/>
            <a:miter lim="800000"/>
            <a:headEnd/>
            <a:tailEnd/>
          </a:ln>
          <a:effectLst>
            <a:outerShdw blurRad="63500" dist="23000" dir="5400000" rotWithShape="0">
              <a:srgbClr val="000000">
                <a:alpha val="34998"/>
              </a:srgbClr>
            </a:outerShdw>
          </a:effectLst>
          <a:scene3d>
            <a:camera prst="orthographicFront"/>
            <a:lightRig rig="threePt" dir="t"/>
          </a:scene3d>
          <a:sp3d extrusionH="190500"/>
        </p:spPr>
        <p:txBody>
          <a:bodyPr anchor="ctr"/>
          <a:lstStyle/>
          <a:p>
            <a:pPr algn="ctr"/>
            <a:r>
              <a:rPr lang="en-US" sz="1400" b="1" dirty="0">
                <a:solidFill>
                  <a:schemeClr val="bg1"/>
                </a:solidFill>
              </a:rPr>
              <a:t>We’re up for the challenge – are you?</a:t>
            </a:r>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Title 1"/>
          <p:cNvSpPr>
            <a:spLocks noGrp="1"/>
          </p:cNvSpPr>
          <p:nvPr>
            <p:ph type="title"/>
          </p:nvPr>
        </p:nvSpPr>
        <p:spPr>
          <a:xfrm>
            <a:off x="1203347" y="494979"/>
            <a:ext cx="7024744" cy="241096"/>
          </a:xfrm>
        </p:spPr>
        <p:txBody>
          <a:bodyPr>
            <a:noAutofit/>
          </a:bodyPr>
          <a:lstStyle/>
          <a:p>
            <a:r>
              <a:rPr lang="en-US" sz="2400" dirty="0" smtClean="0"/>
              <a:t>In a Nutshell...</a:t>
            </a:r>
            <a:endParaRPr lang="ig-NG" sz="2400" dirty="0"/>
          </a:p>
        </p:txBody>
      </p:sp>
      <p:sp>
        <p:nvSpPr>
          <p:cNvPr id="15" name="Content Placeholder 2"/>
          <p:cNvSpPr>
            <a:spLocks noGrp="1"/>
          </p:cNvSpPr>
          <p:nvPr>
            <p:ph idx="1"/>
          </p:nvPr>
        </p:nvSpPr>
        <p:spPr>
          <a:xfrm>
            <a:off x="1043492" y="970471"/>
            <a:ext cx="7128908" cy="4968552"/>
          </a:xfrm>
        </p:spPr>
        <p:txBody>
          <a:bodyPr>
            <a:normAutofit fontScale="55000" lnSpcReduction="20000"/>
          </a:bodyPr>
          <a:lstStyle/>
          <a:p>
            <a:pPr algn="ctr">
              <a:lnSpc>
                <a:spcPct val="170000"/>
              </a:lnSpc>
            </a:pPr>
            <a:r>
              <a:rPr lang="en-US" sz="3300" i="1" dirty="0" smtClean="0">
                <a:solidFill>
                  <a:schemeClr val="tx1"/>
                </a:solidFill>
              </a:rPr>
              <a:t>Key Verticals Is a </a:t>
            </a:r>
            <a:r>
              <a:rPr lang="en-US" sz="3300" i="1" u="sng" dirty="0" smtClean="0">
                <a:solidFill>
                  <a:schemeClr val="tx1"/>
                </a:solidFill>
              </a:rPr>
              <a:t>Platform for Established Companies</a:t>
            </a:r>
            <a:r>
              <a:rPr lang="en-US" sz="3300" i="1" dirty="0" smtClean="0">
                <a:solidFill>
                  <a:schemeClr val="tx1"/>
                </a:solidFill>
              </a:rPr>
              <a:t> in Strong Verticals who are Dissatisfied with the Current State of Lead Generation in the Traditional and Digital Space. </a:t>
            </a:r>
          </a:p>
          <a:p>
            <a:pPr algn="ctr">
              <a:lnSpc>
                <a:spcPct val="170000"/>
              </a:lnSpc>
            </a:pPr>
            <a:endParaRPr lang="en-US" sz="3300" i="1" dirty="0" smtClean="0">
              <a:solidFill>
                <a:schemeClr val="tx1"/>
              </a:solidFill>
            </a:endParaRPr>
          </a:p>
          <a:p>
            <a:pPr marL="68580" indent="0" algn="ctr">
              <a:lnSpc>
                <a:spcPct val="170000"/>
              </a:lnSpc>
              <a:buNone/>
            </a:pPr>
            <a:r>
              <a:rPr lang="en-US" sz="3300" i="1" dirty="0" smtClean="0">
                <a:solidFill>
                  <a:schemeClr val="tx1"/>
                </a:solidFill>
              </a:rPr>
              <a:t>Key Verticals is a new Innovation in Africa’s Digital Space that Provides </a:t>
            </a:r>
            <a:r>
              <a:rPr lang="en-US" sz="3300" i="1" u="sng" dirty="0" smtClean="0">
                <a:solidFill>
                  <a:schemeClr val="tx1"/>
                </a:solidFill>
              </a:rPr>
              <a:t>Targeted Leads matching the Ideal Profile of your Customer</a:t>
            </a:r>
            <a:r>
              <a:rPr lang="en-US" sz="3300" i="1" dirty="0" smtClean="0">
                <a:solidFill>
                  <a:schemeClr val="tx1"/>
                </a:solidFill>
              </a:rPr>
              <a:t>, at a </a:t>
            </a:r>
            <a:r>
              <a:rPr lang="en-US" sz="3300" b="1" i="1" dirty="0" smtClean="0">
                <a:solidFill>
                  <a:schemeClr val="tx1"/>
                </a:solidFill>
              </a:rPr>
              <a:t>price you set</a:t>
            </a:r>
            <a:r>
              <a:rPr lang="en-US" sz="3300" i="1" dirty="0" smtClean="0">
                <a:solidFill>
                  <a:schemeClr val="tx1"/>
                </a:solidFill>
              </a:rPr>
              <a:t>. You Pay Only When a Verified Authentically Generated Lead is sent to you.</a:t>
            </a:r>
          </a:p>
          <a:p>
            <a:pPr marL="68580" indent="0" algn="ctr">
              <a:buNone/>
            </a:pPr>
            <a:endParaRPr lang="en-US" sz="3300" dirty="0" smtClean="0">
              <a:solidFill>
                <a:srgbClr val="0070C0"/>
              </a:solidFill>
            </a:endParaRPr>
          </a:p>
          <a:p>
            <a:pPr algn="ctr"/>
            <a:endParaRPr lang="en-US" sz="4000" b="1" dirty="0">
              <a:solidFill>
                <a:srgbClr val="0070C0"/>
              </a:solidFill>
            </a:endParaRPr>
          </a:p>
          <a:p>
            <a:pPr marL="0" indent="0" algn="ctr">
              <a:buNone/>
            </a:pPr>
            <a:r>
              <a:rPr lang="en-US" sz="4000" b="1" dirty="0" smtClean="0">
                <a:solidFill>
                  <a:srgbClr val="0070C0"/>
                </a:solidFill>
              </a:rPr>
              <a:t>How </a:t>
            </a:r>
            <a:r>
              <a:rPr lang="en-US" sz="4000" b="1" dirty="0">
                <a:solidFill>
                  <a:srgbClr val="0070C0"/>
                </a:solidFill>
              </a:rPr>
              <a:t>Many </a:t>
            </a:r>
            <a:r>
              <a:rPr lang="en-US" sz="4000" b="1" dirty="0" smtClean="0">
                <a:solidFill>
                  <a:srgbClr val="0070C0"/>
                </a:solidFill>
              </a:rPr>
              <a:t>Customers </a:t>
            </a:r>
            <a:r>
              <a:rPr lang="en-US" sz="4000" b="1" dirty="0">
                <a:solidFill>
                  <a:srgbClr val="0070C0"/>
                </a:solidFill>
              </a:rPr>
              <a:t>Can You Handle?</a:t>
            </a:r>
          </a:p>
          <a:p>
            <a:endParaRPr lang="en-US" dirty="0" smtClean="0"/>
          </a:p>
        </p:txBody>
      </p:sp>
    </p:spTree>
    <p:extLst>
      <p:ext uri="{BB962C8B-B14F-4D97-AF65-F5344CB8AC3E}">
        <p14:creationId xmlns:p14="http://schemas.microsoft.com/office/powerpoint/2010/main" xmlns="" val="3844912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1708135871"/>
              </p:ext>
            </p:extLst>
          </p:nvPr>
        </p:nvGraphicFramePr>
        <p:xfrm>
          <a:off x="1588" y="1588"/>
          <a:ext cx="1587" cy="1587"/>
        </p:xfrm>
        <a:graphic>
          <a:graphicData uri="http://schemas.openxmlformats.org/presentationml/2006/ole">
            <p:oleObj spid="_x0000_s34822" name="think-cell Slide" r:id="rId3" imgW="360" imgH="360" progId="">
              <p:embed/>
            </p:oleObj>
          </a:graphicData>
        </a:graphic>
      </p:graphicFrame>
      <p:cxnSp>
        <p:nvCxnSpPr>
          <p:cNvPr id="5" name="Straight Connector 4"/>
          <p:cNvCxnSpPr/>
          <p:nvPr/>
        </p:nvCxnSpPr>
        <p:spPr>
          <a:xfrm>
            <a:off x="2963340" y="1073329"/>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23</a:t>
            </a:fld>
            <a:endParaRPr lang="en-US" dirty="0"/>
          </a:p>
        </p:txBody>
      </p:sp>
      <p:sp>
        <p:nvSpPr>
          <p:cNvPr id="68" name="TextBox 67"/>
          <p:cNvSpPr txBox="1"/>
          <p:nvPr/>
        </p:nvSpPr>
        <p:spPr>
          <a:xfrm>
            <a:off x="2946407" y="559832"/>
            <a:ext cx="3251204" cy="319446"/>
          </a:xfrm>
          <a:prstGeom prst="rect">
            <a:avLst/>
          </a:prstGeom>
          <a:noFill/>
        </p:spPr>
        <p:txBody>
          <a:bodyPr wrap="square" rtlCol="0">
            <a:spAutoFit/>
          </a:bodyPr>
          <a:lstStyle/>
          <a:p>
            <a:pPr algn="ctr">
              <a:lnSpc>
                <a:spcPct val="80000"/>
              </a:lnSpc>
            </a:pPr>
            <a:r>
              <a:rPr lang="en-US" b="1" dirty="0" smtClean="0"/>
              <a:t>Conditions...</a:t>
            </a:r>
            <a:endParaRPr lang="en-US" b="1" dirty="0"/>
          </a:p>
        </p:txBody>
      </p:sp>
      <p:sp>
        <p:nvSpPr>
          <p:cNvPr id="109" name="Rectangle 108"/>
          <p:cNvSpPr/>
          <p:nvPr/>
        </p:nvSpPr>
        <p:spPr>
          <a:xfrm>
            <a:off x="3645726" y="4836575"/>
            <a:ext cx="1567542" cy="480487"/>
          </a:xfrm>
          <a:prstGeom prst="rect">
            <a:avLst/>
          </a:prstGeom>
          <a:gradFill rotWithShape="1">
            <a:gsLst>
              <a:gs pos="0">
                <a:srgbClr val="4272AC"/>
              </a:gs>
              <a:gs pos="100000">
                <a:srgbClr val="335885"/>
              </a:gs>
            </a:gsLst>
            <a:lin ang="16200000"/>
          </a:gradFill>
          <a:ln w="9525">
            <a:noFill/>
            <a:miter lim="800000"/>
            <a:headEnd/>
            <a:tailEnd/>
          </a:ln>
          <a:effectLst>
            <a:outerShdw blurRad="63500" dist="23000" dir="5400000" rotWithShape="0">
              <a:srgbClr val="000000">
                <a:alpha val="34998"/>
              </a:srgbClr>
            </a:outerShdw>
          </a:effectLst>
          <a:scene3d>
            <a:camera prst="orthographicFront"/>
            <a:lightRig rig="threePt" dir="t"/>
          </a:scene3d>
          <a:sp3d extrusionH="190500"/>
        </p:spPr>
        <p:txBody>
          <a:bodyPr anchor="ctr"/>
          <a:lstStyle/>
          <a:p>
            <a:pPr algn="ctr"/>
            <a:r>
              <a:rPr lang="en-US" sz="1200" b="1" dirty="0" smtClean="0">
                <a:solidFill>
                  <a:schemeClr val="bg1"/>
                </a:solidFill>
                <a:ea typeface="ＭＳ Ｐゴシック" charset="-128"/>
              </a:rPr>
              <a:t>Fair Enough?</a:t>
            </a:r>
            <a:endParaRPr lang="en-US" sz="1200" dirty="0">
              <a:solidFill>
                <a:schemeClr val="bg1"/>
              </a:solidFill>
            </a:endParaRPr>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5" name="Content Placeholder 2"/>
          <p:cNvSpPr>
            <a:spLocks noGrp="1"/>
          </p:cNvSpPr>
          <p:nvPr>
            <p:ph idx="1"/>
          </p:nvPr>
        </p:nvSpPr>
        <p:spPr>
          <a:xfrm>
            <a:off x="971600" y="1353477"/>
            <a:ext cx="7272808" cy="4203829"/>
          </a:xfrm>
        </p:spPr>
        <p:txBody>
          <a:bodyPr>
            <a:normAutofit/>
          </a:bodyPr>
          <a:lstStyle/>
          <a:p>
            <a:pPr>
              <a:lnSpc>
                <a:spcPct val="150000"/>
              </a:lnSpc>
            </a:pPr>
            <a:r>
              <a:rPr lang="en-US" sz="1800" dirty="0" smtClean="0"/>
              <a:t>As much as we would love to do Business with everybody, we will not be able to if you break/are not up to any of our rules &amp; standards:</a:t>
            </a:r>
          </a:p>
          <a:p>
            <a:pPr marL="925830" lvl="1" indent="-457200">
              <a:lnSpc>
                <a:spcPct val="150000"/>
              </a:lnSpc>
              <a:buFont typeface="+mj-lt"/>
              <a:buAutoNum type="arabicPeriod"/>
            </a:pPr>
            <a:r>
              <a:rPr lang="en-US" sz="1400" dirty="0" smtClean="0"/>
              <a:t>You Must have an in-house Marketing Team whose job it is to call/meet up and process sales for you.</a:t>
            </a:r>
          </a:p>
          <a:p>
            <a:pPr marL="925830" lvl="1" indent="-457200">
              <a:lnSpc>
                <a:spcPct val="150000"/>
              </a:lnSpc>
              <a:buFont typeface="+mj-lt"/>
              <a:buAutoNum type="arabicPeriod"/>
            </a:pPr>
            <a:r>
              <a:rPr lang="en-US" sz="1400" dirty="0" smtClean="0"/>
              <a:t>You must proactively manage customer Reviews of your Products online. If reports get to us of substandard Services, we will take you off the Platform.</a:t>
            </a:r>
          </a:p>
          <a:p>
            <a:pPr marL="925830" lvl="1" indent="-457200">
              <a:lnSpc>
                <a:spcPct val="150000"/>
              </a:lnSpc>
              <a:buFont typeface="+mj-lt"/>
              <a:buAutoNum type="arabicPeriod"/>
            </a:pPr>
            <a:r>
              <a:rPr lang="en-US" sz="1400" dirty="0" smtClean="0"/>
              <a:t>You must have an Account Executive </a:t>
            </a:r>
            <a:r>
              <a:rPr lang="en-US" sz="1400" dirty="0" smtClean="0"/>
              <a:t>refresh </a:t>
            </a:r>
            <a:r>
              <a:rPr lang="en-US" sz="1400" dirty="0" smtClean="0"/>
              <a:t>your Account dashboard for hot Leads on a frequent basis (hourly preferable).</a:t>
            </a:r>
          </a:p>
          <a:p>
            <a:pPr marL="525780" indent="-457200">
              <a:lnSpc>
                <a:spcPct val="150000"/>
              </a:lnSpc>
              <a:buFont typeface="+mj-lt"/>
              <a:buAutoNum type="arabicPeriod"/>
            </a:pPr>
            <a:endParaRPr lang="ig-NG" dirty="0"/>
          </a:p>
        </p:txBody>
      </p:sp>
    </p:spTree>
    <p:extLst>
      <p:ext uri="{BB962C8B-B14F-4D97-AF65-F5344CB8AC3E}">
        <p14:creationId xmlns:p14="http://schemas.microsoft.com/office/powerpoint/2010/main" xmlns="" val="2150810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3776626966"/>
              </p:ext>
            </p:extLst>
          </p:nvPr>
        </p:nvGraphicFramePr>
        <p:xfrm>
          <a:off x="1588" y="1588"/>
          <a:ext cx="1587" cy="1587"/>
        </p:xfrm>
        <a:graphic>
          <a:graphicData uri="http://schemas.openxmlformats.org/presentationml/2006/ole">
            <p:oleObj spid="_x0000_s35846" name="think-cell Slide" r:id="rId3" imgW="360" imgH="360" progId="">
              <p:embed/>
            </p:oleObj>
          </a:graphicData>
        </a:graphic>
      </p:graphicFrame>
      <p:cxnSp>
        <p:nvCxnSpPr>
          <p:cNvPr id="5" name="Straight Connector 4"/>
          <p:cNvCxnSpPr/>
          <p:nvPr/>
        </p:nvCxnSpPr>
        <p:spPr>
          <a:xfrm>
            <a:off x="2963340" y="1073329"/>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24</a:t>
            </a:fld>
            <a:endParaRPr lang="en-US" dirty="0"/>
          </a:p>
        </p:txBody>
      </p:sp>
      <p:sp>
        <p:nvSpPr>
          <p:cNvPr id="68" name="TextBox 67"/>
          <p:cNvSpPr txBox="1"/>
          <p:nvPr/>
        </p:nvSpPr>
        <p:spPr>
          <a:xfrm>
            <a:off x="2946407" y="559832"/>
            <a:ext cx="3251204" cy="319446"/>
          </a:xfrm>
          <a:prstGeom prst="rect">
            <a:avLst/>
          </a:prstGeom>
          <a:noFill/>
        </p:spPr>
        <p:txBody>
          <a:bodyPr wrap="square" rtlCol="0">
            <a:spAutoFit/>
          </a:bodyPr>
          <a:lstStyle/>
          <a:p>
            <a:pPr algn="ctr">
              <a:lnSpc>
                <a:spcPct val="80000"/>
              </a:lnSpc>
            </a:pPr>
            <a:r>
              <a:rPr lang="en-US" dirty="0"/>
              <a:t>Lets Be Partners...</a:t>
            </a:r>
            <a:endParaRPr lang="en-US" b="1" dirty="0"/>
          </a:p>
        </p:txBody>
      </p:sp>
      <p:sp>
        <p:nvSpPr>
          <p:cNvPr id="109" name="Rectangle 108"/>
          <p:cNvSpPr/>
          <p:nvPr/>
        </p:nvSpPr>
        <p:spPr>
          <a:xfrm>
            <a:off x="1413462" y="5317063"/>
            <a:ext cx="6305499" cy="480487"/>
          </a:xfrm>
          <a:prstGeom prst="rect">
            <a:avLst/>
          </a:prstGeom>
          <a:gradFill rotWithShape="1">
            <a:gsLst>
              <a:gs pos="0">
                <a:srgbClr val="4272AC"/>
              </a:gs>
              <a:gs pos="100000">
                <a:srgbClr val="335885"/>
              </a:gs>
            </a:gsLst>
            <a:lin ang="16200000"/>
          </a:gradFill>
          <a:ln w="9525">
            <a:noFill/>
            <a:miter lim="800000"/>
            <a:headEnd/>
            <a:tailEnd/>
          </a:ln>
          <a:effectLst>
            <a:outerShdw blurRad="63500" dist="23000" dir="5400000" rotWithShape="0">
              <a:srgbClr val="000000">
                <a:alpha val="34998"/>
              </a:srgbClr>
            </a:outerShdw>
          </a:effectLst>
          <a:scene3d>
            <a:camera prst="orthographicFront"/>
            <a:lightRig rig="threePt" dir="t"/>
          </a:scene3d>
          <a:sp3d extrusionH="190500"/>
        </p:spPr>
        <p:txBody>
          <a:bodyPr anchor="ctr"/>
          <a:lstStyle/>
          <a:p>
            <a:pPr algn="ctr"/>
            <a:r>
              <a:rPr lang="en-US" sz="1200" b="1" dirty="0" smtClean="0">
                <a:solidFill>
                  <a:schemeClr val="bg1"/>
                </a:solidFill>
                <a:ea typeface="ＭＳ Ｐゴシック" charset="-128"/>
              </a:rPr>
              <a:t>Lets Lock Arms &amp; Redefine Digital Performance Advertising Once &amp; For All...</a:t>
            </a:r>
            <a:endParaRPr lang="en-US" sz="1200" dirty="0">
              <a:solidFill>
                <a:schemeClr val="bg1"/>
              </a:solidFill>
            </a:endParaRPr>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5" name="Content Placeholder 2"/>
          <p:cNvSpPr>
            <a:spLocks noGrp="1"/>
          </p:cNvSpPr>
          <p:nvPr>
            <p:ph idx="1"/>
          </p:nvPr>
        </p:nvSpPr>
        <p:spPr>
          <a:xfrm>
            <a:off x="1043492" y="1556792"/>
            <a:ext cx="7128908" cy="4275837"/>
          </a:xfrm>
        </p:spPr>
        <p:txBody>
          <a:bodyPr>
            <a:normAutofit/>
          </a:bodyPr>
          <a:lstStyle/>
          <a:p>
            <a:pPr>
              <a:lnSpc>
                <a:spcPct val="150000"/>
              </a:lnSpc>
            </a:pPr>
            <a:r>
              <a:rPr lang="en-US" sz="1800" dirty="0" smtClean="0"/>
              <a:t>The Following Awaits You FREE:</a:t>
            </a:r>
          </a:p>
          <a:p>
            <a:pPr marL="525780" indent="-457200">
              <a:lnSpc>
                <a:spcPct val="150000"/>
              </a:lnSpc>
              <a:buFont typeface="+mj-lt"/>
              <a:buAutoNum type="arabicPeriod"/>
            </a:pPr>
            <a:r>
              <a:rPr lang="en-US" sz="1800" dirty="0" smtClean="0"/>
              <a:t>A Dedicated Account Rep (Value N300k/month).</a:t>
            </a:r>
          </a:p>
          <a:p>
            <a:pPr marL="525780" indent="-457200">
              <a:lnSpc>
                <a:spcPct val="150000"/>
              </a:lnSpc>
              <a:buFont typeface="+mj-lt"/>
              <a:buAutoNum type="arabicPeriod"/>
            </a:pPr>
            <a:r>
              <a:rPr lang="en-US" sz="1800" dirty="0" smtClean="0"/>
              <a:t>Complete Phone, email and chat support 24/7. (Value N100k/Month)</a:t>
            </a:r>
          </a:p>
          <a:p>
            <a:pPr marL="525780" indent="-457200">
              <a:lnSpc>
                <a:spcPct val="150000"/>
              </a:lnSpc>
              <a:buFont typeface="+mj-lt"/>
              <a:buAutoNum type="arabicPeriod"/>
            </a:pPr>
            <a:r>
              <a:rPr lang="en-US" sz="1800" dirty="0" smtClean="0"/>
              <a:t>Set-Up Fee Waiver. (Value N80,000)</a:t>
            </a:r>
          </a:p>
          <a:p>
            <a:pPr marL="525780" indent="-457200">
              <a:lnSpc>
                <a:spcPct val="150000"/>
              </a:lnSpc>
              <a:buFont typeface="+mj-lt"/>
              <a:buAutoNum type="arabicPeriod"/>
            </a:pPr>
            <a:r>
              <a:rPr lang="en-US" sz="1800" dirty="0" smtClean="0"/>
              <a:t>Strategic Consultations for Optimized Usage of Platform &amp; Competitive Edge. (Value Priceless)</a:t>
            </a:r>
          </a:p>
          <a:p>
            <a:pPr marL="68580" indent="0">
              <a:lnSpc>
                <a:spcPct val="150000"/>
              </a:lnSpc>
              <a:buNone/>
            </a:pPr>
            <a:endParaRPr lang="ig-NG" sz="1800" dirty="0"/>
          </a:p>
        </p:txBody>
      </p:sp>
    </p:spTree>
    <p:extLst>
      <p:ext uri="{BB962C8B-B14F-4D97-AF65-F5344CB8AC3E}">
        <p14:creationId xmlns:p14="http://schemas.microsoft.com/office/powerpoint/2010/main" xmlns="" val="211222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3873552365"/>
              </p:ext>
            </p:extLst>
          </p:nvPr>
        </p:nvGraphicFramePr>
        <p:xfrm>
          <a:off x="1588" y="1588"/>
          <a:ext cx="1587" cy="1587"/>
        </p:xfrm>
        <a:graphic>
          <a:graphicData uri="http://schemas.openxmlformats.org/presentationml/2006/ole">
            <p:oleObj spid="_x0000_s36870" name="think-cell Slide" r:id="rId3" imgW="360" imgH="360" progId="">
              <p:embed/>
            </p:oleObj>
          </a:graphicData>
        </a:graphic>
      </p:graphicFrame>
      <p:cxnSp>
        <p:nvCxnSpPr>
          <p:cNvPr id="5" name="Straight Connector 4"/>
          <p:cNvCxnSpPr/>
          <p:nvPr/>
        </p:nvCxnSpPr>
        <p:spPr>
          <a:xfrm>
            <a:off x="2963340" y="1073329"/>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25</a:t>
            </a:fld>
            <a:endParaRPr lang="en-US" dirty="0"/>
          </a:p>
        </p:txBody>
      </p:sp>
      <p:sp>
        <p:nvSpPr>
          <p:cNvPr id="68" name="TextBox 67"/>
          <p:cNvSpPr txBox="1"/>
          <p:nvPr/>
        </p:nvSpPr>
        <p:spPr>
          <a:xfrm>
            <a:off x="2946407" y="559832"/>
            <a:ext cx="3251204" cy="319446"/>
          </a:xfrm>
          <a:prstGeom prst="rect">
            <a:avLst/>
          </a:prstGeom>
          <a:noFill/>
        </p:spPr>
        <p:txBody>
          <a:bodyPr wrap="square" rtlCol="0">
            <a:spAutoFit/>
          </a:bodyPr>
          <a:lstStyle/>
          <a:p>
            <a:pPr algn="ctr">
              <a:lnSpc>
                <a:spcPct val="80000"/>
              </a:lnSpc>
            </a:pPr>
            <a:r>
              <a:rPr lang="en-US" dirty="0"/>
              <a:t>We’ve Given Quite a Lot...</a:t>
            </a:r>
            <a:endParaRPr lang="en-US" b="1" dirty="0"/>
          </a:p>
        </p:txBody>
      </p:sp>
      <p:sp>
        <p:nvSpPr>
          <p:cNvPr id="109" name="Rectangle 108"/>
          <p:cNvSpPr/>
          <p:nvPr/>
        </p:nvSpPr>
        <p:spPr>
          <a:xfrm>
            <a:off x="797461" y="4417621"/>
            <a:ext cx="7562768" cy="691160"/>
          </a:xfrm>
          <a:prstGeom prst="rect">
            <a:avLst/>
          </a:prstGeom>
          <a:gradFill rotWithShape="1">
            <a:gsLst>
              <a:gs pos="0">
                <a:srgbClr val="4272AC"/>
              </a:gs>
              <a:gs pos="100000">
                <a:srgbClr val="335885"/>
              </a:gs>
            </a:gsLst>
            <a:lin ang="16200000"/>
          </a:gradFill>
          <a:ln w="9525">
            <a:noFill/>
            <a:miter lim="800000"/>
            <a:headEnd/>
            <a:tailEnd/>
          </a:ln>
          <a:effectLst>
            <a:outerShdw blurRad="63500" dist="23000" dir="5400000" rotWithShape="0">
              <a:srgbClr val="000000">
                <a:alpha val="34998"/>
              </a:srgbClr>
            </a:outerShdw>
          </a:effectLst>
          <a:scene3d>
            <a:camera prst="orthographicFront"/>
            <a:lightRig rig="threePt" dir="t"/>
          </a:scene3d>
          <a:sp3d extrusionH="190500"/>
        </p:spPr>
        <p:txBody>
          <a:bodyPr anchor="ctr"/>
          <a:lstStyle/>
          <a:p>
            <a:pPr algn="ctr"/>
            <a:r>
              <a:rPr lang="en-US" sz="1400" b="1" dirty="0">
                <a:solidFill>
                  <a:schemeClr val="bg1"/>
                </a:solidFill>
                <a:ea typeface="ＭＳ Ｐゴシック" charset="-128"/>
              </a:rPr>
              <a:t>Account Reps will be assigned to you immediately to begin to help you create accounts right away...</a:t>
            </a:r>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5" name="Content Placeholder 2"/>
          <p:cNvSpPr>
            <a:spLocks noGrp="1"/>
          </p:cNvSpPr>
          <p:nvPr>
            <p:ph idx="1"/>
          </p:nvPr>
        </p:nvSpPr>
        <p:spPr>
          <a:xfrm>
            <a:off x="1043492" y="1700808"/>
            <a:ext cx="7200916" cy="2716813"/>
          </a:xfrm>
        </p:spPr>
        <p:txBody>
          <a:bodyPr>
            <a:normAutofit/>
          </a:bodyPr>
          <a:lstStyle/>
          <a:p>
            <a:pPr>
              <a:lnSpc>
                <a:spcPct val="150000"/>
              </a:lnSpc>
            </a:pPr>
            <a:r>
              <a:rPr lang="en-US" sz="1800" dirty="0" smtClean="0"/>
              <a:t>Do you deserve to possess the Competitive Edge?</a:t>
            </a:r>
          </a:p>
          <a:p>
            <a:pPr>
              <a:lnSpc>
                <a:spcPct val="150000"/>
              </a:lnSpc>
            </a:pPr>
            <a:r>
              <a:rPr lang="en-US" sz="1800" dirty="0" smtClean="0"/>
              <a:t>Do you have Vision and can see where this is going?</a:t>
            </a:r>
          </a:p>
          <a:p>
            <a:pPr>
              <a:lnSpc>
                <a:spcPct val="150000"/>
              </a:lnSpc>
            </a:pPr>
            <a:r>
              <a:rPr lang="en-US" sz="1800" dirty="0" smtClean="0"/>
              <a:t>Then Lets get started...</a:t>
            </a:r>
          </a:p>
          <a:p>
            <a:pPr marL="0" indent="0">
              <a:lnSpc>
                <a:spcPct val="150000"/>
              </a:lnSpc>
              <a:buNone/>
            </a:pPr>
            <a:endParaRPr lang="en-US" sz="1800" dirty="0" smtClean="0"/>
          </a:p>
        </p:txBody>
      </p:sp>
    </p:spTree>
    <p:extLst>
      <p:ext uri="{BB962C8B-B14F-4D97-AF65-F5344CB8AC3E}">
        <p14:creationId xmlns:p14="http://schemas.microsoft.com/office/powerpoint/2010/main" xmlns="" val="766971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2416163753"/>
              </p:ext>
            </p:extLst>
          </p:nvPr>
        </p:nvGraphicFramePr>
        <p:xfrm>
          <a:off x="1588" y="1588"/>
          <a:ext cx="1587" cy="1587"/>
        </p:xfrm>
        <a:graphic>
          <a:graphicData uri="http://schemas.openxmlformats.org/presentationml/2006/ole">
            <p:oleObj spid="_x0000_s39941" name="think-cell Slide" r:id="rId3" imgW="360" imgH="360" progId="">
              <p:embed/>
            </p:oleObj>
          </a:graphicData>
        </a:graphic>
      </p:graphicFrame>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26</a:t>
            </a:fld>
            <a:endParaRPr lang="en-US" dirty="0"/>
          </a:p>
        </p:txBody>
      </p:sp>
      <p:sp>
        <p:nvSpPr>
          <p:cNvPr id="109" name="Rectangle 108"/>
          <p:cNvSpPr/>
          <p:nvPr/>
        </p:nvSpPr>
        <p:spPr>
          <a:xfrm>
            <a:off x="797461" y="4548250"/>
            <a:ext cx="7562768" cy="691160"/>
          </a:xfrm>
          <a:prstGeom prst="rect">
            <a:avLst/>
          </a:prstGeom>
          <a:gradFill rotWithShape="1">
            <a:gsLst>
              <a:gs pos="0">
                <a:srgbClr val="4272AC"/>
              </a:gs>
              <a:gs pos="100000">
                <a:srgbClr val="335885"/>
              </a:gs>
            </a:gsLst>
            <a:lin ang="16200000"/>
          </a:gradFill>
          <a:ln w="9525">
            <a:noFill/>
            <a:miter lim="800000"/>
            <a:headEnd/>
            <a:tailEnd/>
          </a:ln>
          <a:effectLst>
            <a:outerShdw blurRad="63500" dist="23000" dir="5400000" rotWithShape="0">
              <a:srgbClr val="000000">
                <a:alpha val="34998"/>
              </a:srgbClr>
            </a:outerShdw>
          </a:effectLst>
          <a:scene3d>
            <a:camera prst="orthographicFront"/>
            <a:lightRig rig="threePt" dir="t"/>
          </a:scene3d>
          <a:sp3d extrusionH="190500"/>
        </p:spPr>
        <p:txBody>
          <a:bodyPr anchor="ctr"/>
          <a:lstStyle/>
          <a:p>
            <a:pPr algn="ctr"/>
            <a:r>
              <a:rPr lang="en-US" sz="1400" b="1" dirty="0">
                <a:solidFill>
                  <a:schemeClr val="bg1"/>
                </a:solidFill>
                <a:ea typeface="ＭＳ Ｐゴシック" charset="-128"/>
              </a:rPr>
              <a:t>Account Reps will be assigned to you immediately to begin to help you create accounts right away</a:t>
            </a:r>
            <a:r>
              <a:rPr lang="en-US" sz="1400" b="1" dirty="0" smtClean="0">
                <a:solidFill>
                  <a:schemeClr val="bg1"/>
                </a:solidFill>
                <a:ea typeface="ＭＳ Ｐゴシック" charset="-128"/>
              </a:rPr>
              <a:t>...</a:t>
            </a:r>
          </a:p>
          <a:p>
            <a:pPr algn="ctr"/>
            <a:r>
              <a:rPr lang="en-US" sz="1400" b="1" dirty="0" smtClean="0">
                <a:solidFill>
                  <a:schemeClr val="bg1"/>
                </a:solidFill>
                <a:ea typeface="ＭＳ Ｐゴシック" charset="-128"/>
              </a:rPr>
              <a:t>Please proceed to </a:t>
            </a:r>
            <a:r>
              <a:rPr lang="en-US" sz="1400" b="1" dirty="0" smtClean="0">
                <a:solidFill>
                  <a:schemeClr val="bg1"/>
                </a:solidFill>
                <a:ea typeface="ＭＳ Ｐゴシック" charset="-128"/>
                <a:hlinkClick r:id="rId4"/>
              </a:rPr>
              <a:t>http://</a:t>
            </a:r>
            <a:r>
              <a:rPr lang="en-US" sz="1400" b="1" dirty="0" smtClean="0">
                <a:solidFill>
                  <a:schemeClr val="bg1"/>
                </a:solidFill>
                <a:ea typeface="ＭＳ Ｐゴシック" charset="-128"/>
                <a:hlinkClick r:id="rId4"/>
              </a:rPr>
              <a:t>www.keyverticals.com/sign_up</a:t>
            </a:r>
            <a:r>
              <a:rPr lang="en-US" sz="1400" b="1" dirty="0" smtClean="0">
                <a:solidFill>
                  <a:schemeClr val="bg1"/>
                </a:solidFill>
                <a:ea typeface="ＭＳ Ｐゴシック" charset="-128"/>
              </a:rPr>
              <a:t> to get started!</a:t>
            </a:r>
            <a:endParaRPr lang="en-US" sz="1400" b="1" dirty="0">
              <a:solidFill>
                <a:schemeClr val="bg1"/>
              </a:solidFill>
              <a:ea typeface="ＭＳ Ｐゴシック" charset="-128"/>
            </a:endParaRPr>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5" name="Content Placeholder 2"/>
          <p:cNvSpPr>
            <a:spLocks noGrp="1"/>
          </p:cNvSpPr>
          <p:nvPr>
            <p:ph idx="1"/>
          </p:nvPr>
        </p:nvSpPr>
        <p:spPr>
          <a:xfrm>
            <a:off x="1043492" y="1700808"/>
            <a:ext cx="7200916" cy="2716813"/>
          </a:xfrm>
        </p:spPr>
        <p:txBody>
          <a:bodyPr>
            <a:normAutofit/>
          </a:bodyPr>
          <a:lstStyle/>
          <a:p>
            <a:r>
              <a:rPr lang="en-US" sz="1800" dirty="0"/>
              <a:t>Meet Our Already Waiting Account Reps. They Will help you get set up</a:t>
            </a:r>
            <a:r>
              <a:rPr lang="en-US" sz="1800" dirty="0" smtClean="0"/>
              <a:t>.</a:t>
            </a:r>
          </a:p>
          <a:p>
            <a:endParaRPr lang="en-US" sz="1800" dirty="0"/>
          </a:p>
          <a:p>
            <a:r>
              <a:rPr lang="en-US" sz="1800" dirty="0"/>
              <a:t>Issue a check in </a:t>
            </a:r>
            <a:r>
              <a:rPr lang="en-US" sz="1800" dirty="0" smtClean="0"/>
              <a:t>the format provided to you by the KeyVerticals team.</a:t>
            </a:r>
          </a:p>
          <a:p>
            <a:endParaRPr lang="en-US" sz="1800" dirty="0"/>
          </a:p>
          <a:p>
            <a:r>
              <a:rPr lang="en-US" sz="1800" dirty="0"/>
              <a:t>Your Funds Will be Uploaded Straight Away into the Platform for your Convenience as soon as payment is confirmed</a:t>
            </a:r>
            <a:r>
              <a:rPr lang="en-US" sz="1800" dirty="0" smtClean="0"/>
              <a:t>.</a:t>
            </a:r>
          </a:p>
          <a:p>
            <a:endParaRPr lang="en-US" sz="1800" dirty="0"/>
          </a:p>
          <a:p>
            <a:r>
              <a:rPr lang="en-US" sz="1800" dirty="0"/>
              <a:t>They will then help you set up on the </a:t>
            </a:r>
            <a:r>
              <a:rPr lang="en-US" sz="1800" dirty="0" smtClean="0"/>
              <a:t>system.</a:t>
            </a:r>
            <a:endParaRPr lang="en-US" sz="1800" dirty="0" smtClean="0"/>
          </a:p>
        </p:txBody>
      </p:sp>
      <p:sp>
        <p:nvSpPr>
          <p:cNvPr id="17" name="TextBox 16"/>
          <p:cNvSpPr txBox="1"/>
          <p:nvPr/>
        </p:nvSpPr>
        <p:spPr>
          <a:xfrm>
            <a:off x="2997200" y="559832"/>
            <a:ext cx="3166540" cy="319446"/>
          </a:xfrm>
          <a:prstGeom prst="rect">
            <a:avLst/>
          </a:prstGeom>
          <a:noFill/>
        </p:spPr>
        <p:txBody>
          <a:bodyPr wrap="square" rtlCol="0">
            <a:spAutoFit/>
          </a:bodyPr>
          <a:lstStyle/>
          <a:p>
            <a:pPr algn="ctr">
              <a:lnSpc>
                <a:spcPct val="80000"/>
              </a:lnSpc>
            </a:pPr>
            <a:r>
              <a:rPr lang="en-US" dirty="0"/>
              <a:t>What to do Next!</a:t>
            </a:r>
            <a:endParaRPr lang="en-US" b="1" dirty="0" smtClean="0"/>
          </a:p>
        </p:txBody>
      </p:sp>
      <p:cxnSp>
        <p:nvCxnSpPr>
          <p:cNvPr id="20" name="Straight Connector 19"/>
          <p:cNvCxnSpPr/>
          <p:nvPr/>
        </p:nvCxnSpPr>
        <p:spPr>
          <a:xfrm>
            <a:off x="2963340" y="1073329"/>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40745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extLst>
              <p:ext uri="{D42A27DB-BD31-4B8C-83A1-F6EECF244321}">
                <p14:modId xmlns:p14="http://schemas.microsoft.com/office/powerpoint/2010/main" xmlns="" val="1198106230"/>
              </p:ext>
            </p:extLst>
          </p:nvPr>
        </p:nvGraphicFramePr>
        <p:xfrm>
          <a:off x="1588" y="1588"/>
          <a:ext cx="1587" cy="1587"/>
        </p:xfrm>
        <a:graphic>
          <a:graphicData uri="http://schemas.openxmlformats.org/presentationml/2006/ole">
            <p:oleObj spid="_x0000_s7190" name="think-cell Slide" r:id="rId3" imgW="360" imgH="360" progId="">
              <p:embed/>
            </p:oleObj>
          </a:graphicData>
        </a:graphic>
      </p:graphicFrame>
      <p:pic>
        <p:nvPicPr>
          <p:cNvPr id="27" name="Billede 21" descr="dreamstime_Palm.jpg"/>
          <p:cNvPicPr>
            <a:picLocks noChangeAspect="1"/>
          </p:cNvPicPr>
          <p:nvPr/>
        </p:nvPicPr>
        <p:blipFill rotWithShape="1">
          <a:blip r:embed="rId4">
            <a:extLst>
              <a:ext uri="{28A0092B-C50C-407E-A947-70E740481C1C}">
                <a14:useLocalDpi xmlns:a14="http://schemas.microsoft.com/office/drawing/2010/main" xmlns="" val="0"/>
              </a:ext>
            </a:extLst>
          </a:blip>
          <a:srcRect t="11062" b="6496"/>
          <a:stretch/>
        </p:blipFill>
        <p:spPr bwMode="auto">
          <a:xfrm>
            <a:off x="4759757" y="3811509"/>
            <a:ext cx="4384243" cy="2383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descr="dreamstime_12959719lil.jpg"/>
          <p:cNvPicPr>
            <a:picLocks noChangeAspect="1"/>
          </p:cNvPicPr>
          <p:nvPr/>
        </p:nvPicPr>
        <p:blipFill rotWithShape="1">
          <a:blip r:embed="rId5"/>
          <a:srcRect l="297" t="16802" r="438" b="23106"/>
          <a:stretch/>
        </p:blipFill>
        <p:spPr bwMode="auto">
          <a:xfrm>
            <a:off x="0" y="4682923"/>
            <a:ext cx="2488336" cy="1512508"/>
          </a:xfrm>
          <a:prstGeom prst="rect">
            <a:avLst/>
          </a:prstGeom>
          <a:noFill/>
          <a:ln>
            <a:noFill/>
          </a:ln>
        </p:spPr>
      </p:pic>
      <p:pic>
        <p:nvPicPr>
          <p:cNvPr id="25" name="Picture 12" descr="dreamstime_468080l2.jpg"/>
          <p:cNvPicPr>
            <a:picLocks noChangeAspect="1"/>
          </p:cNvPicPr>
          <p:nvPr/>
        </p:nvPicPr>
        <p:blipFill rotWithShape="1">
          <a:blip r:embed="rId6"/>
          <a:srcRect l="-925" t="15626" r="744" b="754"/>
          <a:stretch/>
        </p:blipFill>
        <p:spPr bwMode="auto">
          <a:xfrm>
            <a:off x="2026772" y="3175"/>
            <a:ext cx="3265308" cy="1808899"/>
          </a:xfrm>
          <a:prstGeom prst="rect">
            <a:avLst/>
          </a:prstGeom>
          <a:noFill/>
          <a:ln>
            <a:noFill/>
          </a:ln>
        </p:spPr>
      </p:pic>
      <p:pic>
        <p:nvPicPr>
          <p:cNvPr id="7" name="Billede 8" descr="dreamstime_846204.jpg"/>
          <p:cNvPicPr>
            <a:picLocks noChangeAspect="1"/>
          </p:cNvPicPr>
          <p:nvPr/>
        </p:nvPicPr>
        <p:blipFill rotWithShape="1">
          <a:blip r:embed="rId7">
            <a:extLst>
              <a:ext uri="{28A0092B-C50C-407E-A947-70E740481C1C}">
                <a14:useLocalDpi xmlns:a14="http://schemas.microsoft.com/office/drawing/2010/main" xmlns="" val="0"/>
              </a:ext>
            </a:extLst>
          </a:blip>
          <a:srcRect l="31689" t="234" b="18781"/>
          <a:stretch/>
        </p:blipFill>
        <p:spPr bwMode="auto">
          <a:xfrm>
            <a:off x="4759757" y="3175"/>
            <a:ext cx="4385296" cy="3808249"/>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Lst>
        </p:spPr>
      </p:pic>
      <p:pic>
        <p:nvPicPr>
          <p:cNvPr id="6" name="Billede 44" descr="dreamstime_4375761.jpg"/>
          <p:cNvPicPr>
            <a:picLocks noChangeAspect="1"/>
          </p:cNvPicPr>
          <p:nvPr/>
        </p:nvPicPr>
        <p:blipFill rotWithShape="1">
          <a:blip r:embed="rId8">
            <a:extLst>
              <a:ext uri="{28A0092B-C50C-407E-A947-70E740481C1C}">
                <a14:useLocalDpi xmlns:a14="http://schemas.microsoft.com/office/drawing/2010/main" xmlns="" val="0"/>
              </a:ext>
            </a:extLst>
          </a:blip>
          <a:srcRect/>
          <a:stretch/>
        </p:blipFill>
        <p:spPr bwMode="auto">
          <a:xfrm>
            <a:off x="3396" y="0"/>
            <a:ext cx="2482190" cy="234676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EA72F2ED-C0F1-A14B-BA46-C5847C658EB2}" type="slidenum">
              <a:rPr lang="en-US" smtClean="0"/>
              <a:pPr/>
              <a:t>27</a:t>
            </a:fld>
            <a:endParaRPr lang="en-US" dirty="0"/>
          </a:p>
        </p:txBody>
      </p:sp>
      <p:sp>
        <p:nvSpPr>
          <p:cNvPr id="5" name="Footer Placeholder 4"/>
          <p:cNvSpPr>
            <a:spLocks noGrp="1"/>
          </p:cNvSpPr>
          <p:nvPr>
            <p:ph type="ftr" sz="quarter" idx="11"/>
          </p:nvPr>
        </p:nvSpPr>
        <p:spPr>
          <a:xfrm>
            <a:off x="343593" y="6373735"/>
            <a:ext cx="1853341" cy="295999"/>
          </a:xfrm>
        </p:spPr>
        <p:txBody>
          <a:bodyPr/>
          <a:lstStyle/>
          <a:p>
            <a:pPr>
              <a:defRPr/>
            </a:pPr>
            <a:r>
              <a:rPr lang="en-US" dirty="0"/>
              <a:t>www.KeyVerticals.com</a:t>
            </a:r>
          </a:p>
        </p:txBody>
      </p:sp>
      <p:pic>
        <p:nvPicPr>
          <p:cNvPr id="21" name="Picture 20" descr="dreamstime_6001146lil.jpg"/>
          <p:cNvPicPr>
            <a:picLocks noChangeAspect="1"/>
          </p:cNvPicPr>
          <p:nvPr/>
        </p:nvPicPr>
        <p:blipFill rotWithShape="1">
          <a:blip r:embed="rId9">
            <a:extLst>
              <a:ext uri="{28A0092B-C50C-407E-A947-70E740481C1C}">
                <a14:useLocalDpi xmlns:a14="http://schemas.microsoft.com/office/drawing/2010/main" xmlns="" val="0"/>
              </a:ext>
            </a:extLst>
          </a:blip>
          <a:srcRect l="9800" r="8602" b="3637"/>
          <a:stretch/>
        </p:blipFill>
        <p:spPr bwMode="auto">
          <a:xfrm>
            <a:off x="0" y="2341012"/>
            <a:ext cx="2617450" cy="2341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Billede 8" descr="dreamstime_846204.jpg"/>
          <p:cNvPicPr>
            <a:picLocks noChangeAspect="1"/>
          </p:cNvPicPr>
          <p:nvPr/>
        </p:nvPicPr>
        <p:blipFill rotWithShape="1">
          <a:blip r:embed="rId7">
            <a:extLst>
              <a:ext uri="{28A0092B-C50C-407E-A947-70E740481C1C}">
                <a14:useLocalDpi xmlns:a14="http://schemas.microsoft.com/office/drawing/2010/main" xmlns="" val="0"/>
              </a:ext>
            </a:extLst>
          </a:blip>
          <a:srcRect l="2070" t="9705" r="57878" b="50962"/>
          <a:stretch/>
        </p:blipFill>
        <p:spPr bwMode="auto">
          <a:xfrm>
            <a:off x="2488336" y="4553945"/>
            <a:ext cx="2281901" cy="1641486"/>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Lst>
        </p:spPr>
      </p:pic>
      <p:pic>
        <p:nvPicPr>
          <p:cNvPr id="11" name="Billede 45" descr="dreamstime_Architect plan.jpg"/>
          <p:cNvPicPr>
            <a:picLocks noChangeAspect="1"/>
          </p:cNvPicPr>
          <p:nvPr/>
        </p:nvPicPr>
        <p:blipFill rotWithShape="1">
          <a:blip r:embed="rId10" cstate="screen"/>
          <a:srcRect l="21113" t="7665" r="3562" b="11714"/>
          <a:stretch/>
        </p:blipFill>
        <p:spPr bwMode="auto">
          <a:xfrm>
            <a:off x="2485586" y="1812074"/>
            <a:ext cx="2284652" cy="1648577"/>
          </a:xfrm>
          <a:prstGeom prst="rect">
            <a:avLst/>
          </a:prstGeom>
          <a:effectLst/>
        </p:spPr>
      </p:pic>
      <p:grpSp>
        <p:nvGrpSpPr>
          <p:cNvPr id="20" name="Group 19"/>
          <p:cNvGrpSpPr/>
          <p:nvPr/>
        </p:nvGrpSpPr>
        <p:grpSpPr>
          <a:xfrm>
            <a:off x="2488336" y="3254023"/>
            <a:ext cx="2287186" cy="1428900"/>
            <a:chOff x="11410" y="2233811"/>
            <a:chExt cx="2105951" cy="1296144"/>
          </a:xfrm>
        </p:grpSpPr>
        <p:sp>
          <p:nvSpPr>
            <p:cNvPr id="13" name="Rectangle 12"/>
            <p:cNvSpPr/>
            <p:nvPr/>
          </p:nvSpPr>
          <p:spPr>
            <a:xfrm>
              <a:off x="11410" y="2233811"/>
              <a:ext cx="2105951" cy="1296144"/>
            </a:xfrm>
            <a:prstGeom prst="rect">
              <a:avLst/>
            </a:prstGeom>
            <a:gradFill flip="none" rotWithShape="1">
              <a:gsLst>
                <a:gs pos="46000">
                  <a:schemeClr val="bg1"/>
                </a:gs>
                <a:gs pos="100000">
                  <a:schemeClr val="bg1">
                    <a:lumMod val="85000"/>
                  </a:schemeClr>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7650" y="2599785"/>
              <a:ext cx="1953471" cy="921300"/>
            </a:xfrm>
            <a:prstGeom prst="rect">
              <a:avLst/>
            </a:prstGeom>
            <a:noFill/>
          </p:spPr>
          <p:txBody>
            <a:bodyPr wrap="square" rtlCol="0">
              <a:spAutoFit/>
            </a:bodyPr>
            <a:lstStyle/>
            <a:p>
              <a:pPr algn="ctr"/>
              <a:r>
                <a:rPr lang="en-US" sz="1200" b="1" dirty="0" smtClean="0">
                  <a:solidFill>
                    <a:schemeClr val="accent1">
                      <a:lumMod val="75000"/>
                    </a:schemeClr>
                  </a:solidFill>
                </a:rPr>
                <a:t>Where Leads are Hot, Marketing is precise, Results are assured &amp; Revenue Targets are Met!</a:t>
              </a:r>
            </a:p>
            <a:p>
              <a:pPr algn="ctr"/>
              <a:r>
                <a:rPr lang="en-US" sz="1200" b="1" dirty="0" smtClean="0">
                  <a:solidFill>
                    <a:schemeClr val="accent1">
                      <a:lumMod val="75000"/>
                    </a:schemeClr>
                  </a:solidFill>
                </a:rPr>
                <a:t>Life’s Good – Live It!</a:t>
              </a:r>
              <a:endParaRPr lang="en-US" sz="1200" dirty="0"/>
            </a:p>
          </p:txBody>
        </p:sp>
        <p:sp>
          <p:nvSpPr>
            <p:cNvPr id="15" name="TextBox 14"/>
            <p:cNvSpPr txBox="1"/>
            <p:nvPr/>
          </p:nvSpPr>
          <p:spPr>
            <a:xfrm>
              <a:off x="60802" y="2274162"/>
              <a:ext cx="2018459" cy="279182"/>
            </a:xfrm>
            <a:prstGeom prst="rect">
              <a:avLst/>
            </a:prstGeom>
            <a:noFill/>
          </p:spPr>
          <p:txBody>
            <a:bodyPr wrap="square" rtlCol="0">
              <a:spAutoFit/>
            </a:bodyPr>
            <a:lstStyle/>
            <a:p>
              <a:pPr algn="ctr"/>
              <a:r>
                <a:rPr lang="en-US" sz="1400" b="1" dirty="0" smtClean="0">
                  <a:solidFill>
                    <a:srgbClr val="000000"/>
                  </a:solidFill>
                </a:rPr>
                <a:t>See You On the Other Side</a:t>
              </a:r>
              <a:endParaRPr lang="en-US" sz="1400" dirty="0">
                <a:solidFill>
                  <a:srgbClr val="000000"/>
                </a:solidFill>
              </a:endParaRPr>
            </a:p>
          </p:txBody>
        </p:sp>
        <p:grpSp>
          <p:nvGrpSpPr>
            <p:cNvPr id="19" name="Group 18"/>
            <p:cNvGrpSpPr/>
            <p:nvPr/>
          </p:nvGrpSpPr>
          <p:grpSpPr>
            <a:xfrm>
              <a:off x="170689" y="2559645"/>
              <a:ext cx="1787393" cy="49935"/>
              <a:chOff x="199223" y="2559645"/>
              <a:chExt cx="1787393" cy="49935"/>
            </a:xfrm>
          </p:grpSpPr>
          <p:cxnSp>
            <p:nvCxnSpPr>
              <p:cNvPr id="16" name="Straight Connector 15"/>
              <p:cNvCxnSpPr/>
              <p:nvPr/>
            </p:nvCxnSpPr>
            <p:spPr>
              <a:xfrm flipH="1">
                <a:off x="199223" y="2583524"/>
                <a:ext cx="814349"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073169" y="2559645"/>
                <a:ext cx="49935" cy="49935"/>
              </a:xfrm>
              <a:prstGeom prst="ellipse">
                <a:avLst/>
              </a:prstGeom>
              <a:solidFill>
                <a:schemeClr val="bg1">
                  <a:lumMod val="75000"/>
                  <a:alpha val="90000"/>
                </a:schemeClr>
              </a:solidFill>
              <a:ln w="63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p:nvPr/>
            </p:nvCxnSpPr>
            <p:spPr>
              <a:xfrm flipH="1">
                <a:off x="1173092" y="2581939"/>
                <a:ext cx="813524"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xmlns="" val="1406199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extLst>
              <p:ext uri="{D42A27DB-BD31-4B8C-83A1-F6EECF244321}">
                <p14:modId xmlns:p14="http://schemas.microsoft.com/office/powerpoint/2010/main" xmlns="" val="1087555561"/>
              </p:ext>
            </p:extLst>
          </p:nvPr>
        </p:nvGraphicFramePr>
        <p:xfrm>
          <a:off x="1588" y="1588"/>
          <a:ext cx="1587" cy="1587"/>
        </p:xfrm>
        <a:graphic>
          <a:graphicData uri="http://schemas.openxmlformats.org/presentationml/2006/ole">
            <p:oleObj spid="_x0000_s11284" name="think-cell Slide" r:id="rId18" imgW="360" imgH="360" progId="">
              <p:embed/>
            </p:oleObj>
          </a:graphicData>
        </a:graphic>
      </p:graphicFrame>
      <p:sp>
        <p:nvSpPr>
          <p:cNvPr id="352" name="Rectangle 351"/>
          <p:cNvSpPr/>
          <p:nvPr/>
        </p:nvSpPr>
        <p:spPr>
          <a:xfrm>
            <a:off x="1384034" y="2578068"/>
            <a:ext cx="7148406" cy="2013473"/>
          </a:xfrm>
          <a:prstGeom prst="rect">
            <a:avLst/>
          </a:prstGeom>
          <a:solidFill>
            <a:schemeClr val="bg1"/>
          </a:solidFill>
          <a:ln>
            <a:solidFill>
              <a:schemeClr val="bg1"/>
            </a:solidFill>
          </a:ln>
          <a:effectLst>
            <a:innerShdw blurRad="38100">
              <a:prstClr val="black">
                <a:alpha val="7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6" name="Straight Connector 335"/>
          <p:cNvCxnSpPr/>
          <p:nvPr/>
        </p:nvCxnSpPr>
        <p:spPr>
          <a:xfrm rot="16200000">
            <a:off x="3861807" y="4031592"/>
            <a:ext cx="717044" cy="0"/>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124200" y="590692"/>
            <a:ext cx="2895600" cy="313932"/>
          </a:xfrm>
          <a:prstGeom prst="rect">
            <a:avLst/>
          </a:prstGeom>
          <a:noFill/>
        </p:spPr>
        <p:txBody>
          <a:bodyPr wrap="square" rtlCol="0">
            <a:spAutoFit/>
          </a:bodyPr>
          <a:lstStyle/>
          <a:p>
            <a:pPr algn="ctr">
              <a:lnSpc>
                <a:spcPct val="80000"/>
              </a:lnSpc>
            </a:pPr>
            <a:r>
              <a:rPr lang="en-US" b="1" dirty="0" smtClean="0"/>
              <a:t>Thank You For Your Time</a:t>
            </a:r>
          </a:p>
        </p:txBody>
      </p:sp>
      <p:cxnSp>
        <p:nvCxnSpPr>
          <p:cNvPr id="5" name="Straight Connector 4"/>
          <p:cNvCxnSpPr/>
          <p:nvPr/>
        </p:nvCxnSpPr>
        <p:spPr>
          <a:xfrm>
            <a:off x="2921000" y="1073329"/>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563524" y="2594257"/>
            <a:ext cx="1861600" cy="584775"/>
          </a:xfrm>
          <a:prstGeom prst="rect">
            <a:avLst/>
          </a:prstGeom>
          <a:noFill/>
        </p:spPr>
        <p:txBody>
          <a:bodyPr wrap="none" rtlCol="0">
            <a:spAutoFit/>
          </a:bodyPr>
          <a:lstStyle/>
          <a:p>
            <a:r>
              <a:rPr lang="en-US" sz="3200" dirty="0" smtClean="0">
                <a:latin typeface="+mj-lt"/>
                <a:cs typeface="Market-Regular"/>
              </a:rPr>
              <a:t>Questions</a:t>
            </a:r>
            <a:endParaRPr lang="en-US" sz="3200" dirty="0">
              <a:latin typeface="+mj-lt"/>
              <a:cs typeface="Market-Regular"/>
            </a:endParaRPr>
          </a:p>
        </p:txBody>
      </p:sp>
      <p:sp>
        <p:nvSpPr>
          <p:cNvPr id="13" name="Slide Number Placeholder 12"/>
          <p:cNvSpPr>
            <a:spLocks noGrp="1"/>
          </p:cNvSpPr>
          <p:nvPr>
            <p:ph type="sldNum" sz="quarter" idx="12"/>
          </p:nvPr>
        </p:nvSpPr>
        <p:spPr/>
        <p:txBody>
          <a:bodyPr/>
          <a:lstStyle/>
          <a:p>
            <a:fld id="{EA72F2ED-C0F1-A14B-BA46-C5847C658EB2}" type="slidenum">
              <a:rPr lang="en-US" smtClean="0"/>
              <a:pPr/>
              <a:t>28</a:t>
            </a:fld>
            <a:endParaRPr lang="en-US" dirty="0"/>
          </a:p>
        </p:txBody>
      </p:sp>
      <p:grpSp>
        <p:nvGrpSpPr>
          <p:cNvPr id="23" name="Group 22"/>
          <p:cNvGrpSpPr/>
          <p:nvPr/>
        </p:nvGrpSpPr>
        <p:grpSpPr>
          <a:xfrm>
            <a:off x="597417" y="1610182"/>
            <a:ext cx="1139456" cy="4212402"/>
            <a:chOff x="2858713" y="1568450"/>
            <a:chExt cx="890265" cy="3291180"/>
          </a:xfrm>
        </p:grpSpPr>
        <p:sp>
          <p:nvSpPr>
            <p:cNvPr id="22" name="Oval 21"/>
            <p:cNvSpPr/>
            <p:nvPr>
              <p:custDataLst>
                <p:tags r:id="rId14"/>
              </p:custDataLst>
            </p:nvPr>
          </p:nvSpPr>
          <p:spPr>
            <a:xfrm>
              <a:off x="2912209" y="4364061"/>
              <a:ext cx="778211" cy="327905"/>
            </a:xfrm>
            <a:prstGeom prst="ellipse">
              <a:avLst/>
            </a:prstGeom>
            <a:gradFill flip="none" rotWithShape="1">
              <a:gsLst>
                <a:gs pos="100000">
                  <a:srgbClr val="FFFFFF">
                    <a:alpha val="0"/>
                  </a:srgbClr>
                </a:gs>
                <a:gs pos="0">
                  <a:srgbClr val="E6E6E6">
                    <a:lumMod val="10000"/>
                    <a:alpha val="34000"/>
                  </a:srgb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charset="0"/>
                <a:ea typeface="ＭＳ Ｐゴシック" charset="-128"/>
                <a:cs typeface="ＭＳ Ｐゴシック" charset="0"/>
              </a:endParaRPr>
            </a:p>
          </p:txBody>
        </p:sp>
        <p:sp>
          <p:nvSpPr>
            <p:cNvPr id="302" name="Oval 301"/>
            <p:cNvSpPr/>
            <p:nvPr>
              <p:custDataLst>
                <p:tags r:id="rId15"/>
              </p:custDataLst>
            </p:nvPr>
          </p:nvSpPr>
          <p:spPr>
            <a:xfrm>
              <a:off x="3028167" y="4499005"/>
              <a:ext cx="466507" cy="360625"/>
            </a:xfrm>
            <a:prstGeom prst="ellipse">
              <a:avLst/>
            </a:prstGeom>
            <a:gradFill flip="none" rotWithShape="1">
              <a:gsLst>
                <a:gs pos="100000">
                  <a:srgbClr val="FFFFFF">
                    <a:alpha val="0"/>
                  </a:srgbClr>
                </a:gs>
                <a:gs pos="0">
                  <a:srgbClr val="E6E6E6">
                    <a:lumMod val="10000"/>
                    <a:alpha val="34000"/>
                  </a:srgbClr>
                </a:gs>
              </a:gsLst>
              <a:path path="shape">
                <a:fillToRect l="50000" t="50000" r="50000" b="50000"/>
              </a:path>
              <a:tileRect/>
            </a:gradFill>
            <a:ln w="9525" cap="flat" cmpd="sng" algn="ctr">
              <a:noFill/>
              <a:prstDash val="solid"/>
            </a:ln>
            <a:effectLst/>
          </p:spPr>
          <p:txBody>
            <a:bodyPr anchor="ctr"/>
            <a:lstStyle/>
            <a:p>
              <a:pPr algn="ctr"/>
              <a:endParaRPr lang="en-US">
                <a:solidFill>
                  <a:srgbClr val="FFFFFF"/>
                </a:solidFill>
                <a:latin typeface="Calibri" charset="0"/>
                <a:ea typeface="ＭＳ Ｐゴシック" charset="-128"/>
                <a:cs typeface="ＭＳ Ｐゴシック" charset="0"/>
              </a:endParaRPr>
            </a:p>
          </p:txBody>
        </p:sp>
        <p:grpSp>
          <p:nvGrpSpPr>
            <p:cNvPr id="249" name="Group 248"/>
            <p:cNvGrpSpPr/>
            <p:nvPr>
              <p:custDataLst>
                <p:tags r:id="rId16"/>
              </p:custDataLst>
            </p:nvPr>
          </p:nvGrpSpPr>
          <p:grpSpPr>
            <a:xfrm flipH="1">
              <a:off x="2858713" y="1568450"/>
              <a:ext cx="890265" cy="3245066"/>
              <a:chOff x="2862827" y="3366484"/>
              <a:chExt cx="255778" cy="932325"/>
            </a:xfrm>
          </p:grpSpPr>
          <p:sp>
            <p:nvSpPr>
              <p:cNvPr id="250" name="Freeform 289"/>
              <p:cNvSpPr>
                <a:spLocks/>
              </p:cNvSpPr>
              <p:nvPr/>
            </p:nvSpPr>
            <p:spPr bwMode="auto">
              <a:xfrm>
                <a:off x="2862827" y="3519079"/>
                <a:ext cx="62491" cy="254325"/>
              </a:xfrm>
              <a:custGeom>
                <a:avLst/>
                <a:gdLst>
                  <a:gd name="T0" fmla="*/ 77 w 86"/>
                  <a:gd name="T1" fmla="*/ 1 h 350"/>
                  <a:gd name="T2" fmla="*/ 84 w 86"/>
                  <a:gd name="T3" fmla="*/ 0 h 350"/>
                  <a:gd name="T4" fmla="*/ 84 w 86"/>
                  <a:gd name="T5" fmla="*/ 0 h 350"/>
                  <a:gd name="T6" fmla="*/ 77 w 86"/>
                  <a:gd name="T7" fmla="*/ 3 h 350"/>
                  <a:gd name="T8" fmla="*/ 72 w 86"/>
                  <a:gd name="T9" fmla="*/ 8 h 350"/>
                  <a:gd name="T10" fmla="*/ 68 w 86"/>
                  <a:gd name="T11" fmla="*/ 15 h 350"/>
                  <a:gd name="T12" fmla="*/ 65 w 86"/>
                  <a:gd name="T13" fmla="*/ 22 h 350"/>
                  <a:gd name="T14" fmla="*/ 61 w 86"/>
                  <a:gd name="T15" fmla="*/ 38 h 350"/>
                  <a:gd name="T16" fmla="*/ 60 w 86"/>
                  <a:gd name="T17" fmla="*/ 57 h 350"/>
                  <a:gd name="T18" fmla="*/ 25 w 86"/>
                  <a:gd name="T19" fmla="*/ 199 h 350"/>
                  <a:gd name="T20" fmla="*/ 25 w 86"/>
                  <a:gd name="T21" fmla="*/ 199 h 350"/>
                  <a:gd name="T22" fmla="*/ 26 w 86"/>
                  <a:gd name="T23" fmla="*/ 218 h 350"/>
                  <a:gd name="T24" fmla="*/ 30 w 86"/>
                  <a:gd name="T25" fmla="*/ 238 h 350"/>
                  <a:gd name="T26" fmla="*/ 35 w 86"/>
                  <a:gd name="T27" fmla="*/ 255 h 350"/>
                  <a:gd name="T28" fmla="*/ 40 w 86"/>
                  <a:gd name="T29" fmla="*/ 271 h 350"/>
                  <a:gd name="T30" fmla="*/ 49 w 86"/>
                  <a:gd name="T31" fmla="*/ 287 h 350"/>
                  <a:gd name="T32" fmla="*/ 60 w 86"/>
                  <a:gd name="T33" fmla="*/ 299 h 350"/>
                  <a:gd name="T34" fmla="*/ 72 w 86"/>
                  <a:gd name="T35" fmla="*/ 311 h 350"/>
                  <a:gd name="T36" fmla="*/ 86 w 86"/>
                  <a:gd name="T37" fmla="*/ 322 h 350"/>
                  <a:gd name="T38" fmla="*/ 86 w 86"/>
                  <a:gd name="T39" fmla="*/ 322 h 350"/>
                  <a:gd name="T40" fmla="*/ 75 w 86"/>
                  <a:gd name="T41" fmla="*/ 330 h 350"/>
                  <a:gd name="T42" fmla="*/ 70 w 86"/>
                  <a:gd name="T43" fmla="*/ 343 h 350"/>
                  <a:gd name="T44" fmla="*/ 70 w 86"/>
                  <a:gd name="T45" fmla="*/ 343 h 350"/>
                  <a:gd name="T46" fmla="*/ 68 w 86"/>
                  <a:gd name="T47" fmla="*/ 350 h 350"/>
                  <a:gd name="T48" fmla="*/ 56 w 86"/>
                  <a:gd name="T49" fmla="*/ 332 h 350"/>
                  <a:gd name="T50" fmla="*/ 16 w 86"/>
                  <a:gd name="T51" fmla="*/ 278 h 350"/>
                  <a:gd name="T52" fmla="*/ 16 w 86"/>
                  <a:gd name="T53" fmla="*/ 278 h 350"/>
                  <a:gd name="T54" fmla="*/ 7 w 86"/>
                  <a:gd name="T55" fmla="*/ 259 h 350"/>
                  <a:gd name="T56" fmla="*/ 2 w 86"/>
                  <a:gd name="T57" fmla="*/ 239 h 350"/>
                  <a:gd name="T58" fmla="*/ 0 w 86"/>
                  <a:gd name="T59" fmla="*/ 220 h 350"/>
                  <a:gd name="T60" fmla="*/ 4 w 86"/>
                  <a:gd name="T61" fmla="*/ 199 h 350"/>
                  <a:gd name="T62" fmla="*/ 4 w 86"/>
                  <a:gd name="T63" fmla="*/ 199 h 350"/>
                  <a:gd name="T64" fmla="*/ 4 w 86"/>
                  <a:gd name="T65" fmla="*/ 197 h 350"/>
                  <a:gd name="T66" fmla="*/ 46 w 86"/>
                  <a:gd name="T67" fmla="*/ 49 h 350"/>
                  <a:gd name="T68" fmla="*/ 46 w 86"/>
                  <a:gd name="T69" fmla="*/ 49 h 350"/>
                  <a:gd name="T70" fmla="*/ 51 w 86"/>
                  <a:gd name="T71" fmla="*/ 31 h 350"/>
                  <a:gd name="T72" fmla="*/ 58 w 86"/>
                  <a:gd name="T73" fmla="*/ 17 h 350"/>
                  <a:gd name="T74" fmla="*/ 67 w 86"/>
                  <a:gd name="T75" fmla="*/ 8 h 350"/>
                  <a:gd name="T76" fmla="*/ 77 w 86"/>
                  <a:gd name="T77" fmla="*/ 1 h 350"/>
                  <a:gd name="T78" fmla="*/ 77 w 86"/>
                  <a:gd name="T79" fmla="*/ 1 h 350"/>
                  <a:gd name="T80" fmla="*/ 77 w 86"/>
                  <a:gd name="T81"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350">
                    <a:moveTo>
                      <a:pt x="77" y="1"/>
                    </a:moveTo>
                    <a:lnTo>
                      <a:pt x="84" y="0"/>
                    </a:lnTo>
                    <a:lnTo>
                      <a:pt x="84" y="0"/>
                    </a:lnTo>
                    <a:lnTo>
                      <a:pt x="77" y="3"/>
                    </a:lnTo>
                    <a:lnTo>
                      <a:pt x="72" y="8"/>
                    </a:lnTo>
                    <a:lnTo>
                      <a:pt x="68" y="15"/>
                    </a:lnTo>
                    <a:lnTo>
                      <a:pt x="65" y="22"/>
                    </a:lnTo>
                    <a:lnTo>
                      <a:pt x="61" y="38"/>
                    </a:lnTo>
                    <a:lnTo>
                      <a:pt x="60" y="57"/>
                    </a:lnTo>
                    <a:lnTo>
                      <a:pt x="25" y="199"/>
                    </a:lnTo>
                    <a:lnTo>
                      <a:pt x="25" y="199"/>
                    </a:lnTo>
                    <a:lnTo>
                      <a:pt x="26" y="218"/>
                    </a:lnTo>
                    <a:lnTo>
                      <a:pt x="30" y="238"/>
                    </a:lnTo>
                    <a:lnTo>
                      <a:pt x="35" y="255"/>
                    </a:lnTo>
                    <a:lnTo>
                      <a:pt x="40" y="271"/>
                    </a:lnTo>
                    <a:lnTo>
                      <a:pt x="49" y="287"/>
                    </a:lnTo>
                    <a:lnTo>
                      <a:pt x="60" y="299"/>
                    </a:lnTo>
                    <a:lnTo>
                      <a:pt x="72" y="311"/>
                    </a:lnTo>
                    <a:lnTo>
                      <a:pt x="86" y="322"/>
                    </a:lnTo>
                    <a:lnTo>
                      <a:pt x="86" y="322"/>
                    </a:lnTo>
                    <a:lnTo>
                      <a:pt x="75" y="330"/>
                    </a:lnTo>
                    <a:lnTo>
                      <a:pt x="70" y="343"/>
                    </a:lnTo>
                    <a:lnTo>
                      <a:pt x="70" y="343"/>
                    </a:lnTo>
                    <a:lnTo>
                      <a:pt x="68" y="350"/>
                    </a:lnTo>
                    <a:lnTo>
                      <a:pt x="56" y="332"/>
                    </a:lnTo>
                    <a:lnTo>
                      <a:pt x="16" y="278"/>
                    </a:lnTo>
                    <a:lnTo>
                      <a:pt x="16" y="278"/>
                    </a:lnTo>
                    <a:lnTo>
                      <a:pt x="7" y="259"/>
                    </a:lnTo>
                    <a:lnTo>
                      <a:pt x="2" y="239"/>
                    </a:lnTo>
                    <a:lnTo>
                      <a:pt x="0" y="220"/>
                    </a:lnTo>
                    <a:lnTo>
                      <a:pt x="4" y="199"/>
                    </a:lnTo>
                    <a:lnTo>
                      <a:pt x="4" y="199"/>
                    </a:lnTo>
                    <a:lnTo>
                      <a:pt x="4" y="197"/>
                    </a:lnTo>
                    <a:lnTo>
                      <a:pt x="46" y="49"/>
                    </a:lnTo>
                    <a:lnTo>
                      <a:pt x="46" y="49"/>
                    </a:lnTo>
                    <a:lnTo>
                      <a:pt x="51" y="31"/>
                    </a:lnTo>
                    <a:lnTo>
                      <a:pt x="58" y="17"/>
                    </a:lnTo>
                    <a:lnTo>
                      <a:pt x="67" y="8"/>
                    </a:lnTo>
                    <a:lnTo>
                      <a:pt x="77" y="1"/>
                    </a:lnTo>
                    <a:lnTo>
                      <a:pt x="77" y="1"/>
                    </a:lnTo>
                    <a:lnTo>
                      <a:pt x="77" y="1"/>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1" name="Freeform 290"/>
              <p:cNvSpPr>
                <a:spLocks/>
              </p:cNvSpPr>
              <p:nvPr/>
            </p:nvSpPr>
            <p:spPr bwMode="auto">
              <a:xfrm>
                <a:off x="2942031" y="3482020"/>
                <a:ext cx="56678" cy="156228"/>
              </a:xfrm>
              <a:custGeom>
                <a:avLst/>
                <a:gdLst>
                  <a:gd name="T0" fmla="*/ 0 w 78"/>
                  <a:gd name="T1" fmla="*/ 65 h 215"/>
                  <a:gd name="T2" fmla="*/ 24 w 78"/>
                  <a:gd name="T3" fmla="*/ 31 h 215"/>
                  <a:gd name="T4" fmla="*/ 47 w 78"/>
                  <a:gd name="T5" fmla="*/ 0 h 215"/>
                  <a:gd name="T6" fmla="*/ 31 w 78"/>
                  <a:gd name="T7" fmla="*/ 45 h 215"/>
                  <a:gd name="T8" fmla="*/ 49 w 78"/>
                  <a:gd name="T9" fmla="*/ 45 h 215"/>
                  <a:gd name="T10" fmla="*/ 49 w 78"/>
                  <a:gd name="T11" fmla="*/ 45 h 215"/>
                  <a:gd name="T12" fmla="*/ 52 w 78"/>
                  <a:gd name="T13" fmla="*/ 82 h 215"/>
                  <a:gd name="T14" fmla="*/ 59 w 78"/>
                  <a:gd name="T15" fmla="*/ 117 h 215"/>
                  <a:gd name="T16" fmla="*/ 68 w 78"/>
                  <a:gd name="T17" fmla="*/ 149 h 215"/>
                  <a:gd name="T18" fmla="*/ 78 w 78"/>
                  <a:gd name="T19" fmla="*/ 178 h 215"/>
                  <a:gd name="T20" fmla="*/ 63 w 78"/>
                  <a:gd name="T21" fmla="*/ 215 h 215"/>
                  <a:gd name="T22" fmla="*/ 56 w 78"/>
                  <a:gd name="T23" fmla="*/ 180 h 215"/>
                  <a:gd name="T24" fmla="*/ 56 w 78"/>
                  <a:gd name="T25" fmla="*/ 180 h 215"/>
                  <a:gd name="T26" fmla="*/ 49 w 78"/>
                  <a:gd name="T27" fmla="*/ 152 h 215"/>
                  <a:gd name="T28" fmla="*/ 45 w 78"/>
                  <a:gd name="T29" fmla="*/ 121 h 215"/>
                  <a:gd name="T30" fmla="*/ 45 w 78"/>
                  <a:gd name="T31" fmla="*/ 89 h 215"/>
                  <a:gd name="T32" fmla="*/ 45 w 78"/>
                  <a:gd name="T33" fmla="*/ 54 h 215"/>
                  <a:gd name="T34" fmla="*/ 29 w 78"/>
                  <a:gd name="T35" fmla="*/ 58 h 215"/>
                  <a:gd name="T36" fmla="*/ 0 w 78"/>
                  <a:gd name="T37" fmla="*/ 65 h 215"/>
                  <a:gd name="T38" fmla="*/ 0 w 78"/>
                  <a:gd name="T39" fmla="*/ 65 h 215"/>
                  <a:gd name="T40" fmla="*/ 0 w 78"/>
                  <a:gd name="T41" fmla="*/ 6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215">
                    <a:moveTo>
                      <a:pt x="0" y="65"/>
                    </a:moveTo>
                    <a:lnTo>
                      <a:pt x="24" y="31"/>
                    </a:lnTo>
                    <a:lnTo>
                      <a:pt x="47" y="0"/>
                    </a:lnTo>
                    <a:lnTo>
                      <a:pt x="31" y="45"/>
                    </a:lnTo>
                    <a:lnTo>
                      <a:pt x="49" y="45"/>
                    </a:lnTo>
                    <a:lnTo>
                      <a:pt x="49" y="45"/>
                    </a:lnTo>
                    <a:lnTo>
                      <a:pt x="52" y="82"/>
                    </a:lnTo>
                    <a:lnTo>
                      <a:pt x="59" y="117"/>
                    </a:lnTo>
                    <a:lnTo>
                      <a:pt x="68" y="149"/>
                    </a:lnTo>
                    <a:lnTo>
                      <a:pt x="78" y="178"/>
                    </a:lnTo>
                    <a:lnTo>
                      <a:pt x="63" y="215"/>
                    </a:lnTo>
                    <a:lnTo>
                      <a:pt x="56" y="180"/>
                    </a:lnTo>
                    <a:lnTo>
                      <a:pt x="56" y="180"/>
                    </a:lnTo>
                    <a:lnTo>
                      <a:pt x="49" y="152"/>
                    </a:lnTo>
                    <a:lnTo>
                      <a:pt x="45" y="121"/>
                    </a:lnTo>
                    <a:lnTo>
                      <a:pt x="45" y="89"/>
                    </a:lnTo>
                    <a:lnTo>
                      <a:pt x="45" y="54"/>
                    </a:lnTo>
                    <a:lnTo>
                      <a:pt x="29" y="58"/>
                    </a:lnTo>
                    <a:lnTo>
                      <a:pt x="0" y="65"/>
                    </a:lnTo>
                    <a:lnTo>
                      <a:pt x="0" y="65"/>
                    </a:lnTo>
                    <a:lnTo>
                      <a:pt x="0" y="65"/>
                    </a:lnTo>
                    <a:close/>
                  </a:path>
                </a:pathLst>
              </a:custGeom>
              <a:solidFill>
                <a:srgbClr val="C9CD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91"/>
              <p:cNvSpPr>
                <a:spLocks/>
              </p:cNvSpPr>
              <p:nvPr/>
            </p:nvSpPr>
            <p:spPr bwMode="auto">
              <a:xfrm>
                <a:off x="2928952" y="3504546"/>
                <a:ext cx="58858" cy="133702"/>
              </a:xfrm>
              <a:custGeom>
                <a:avLst/>
                <a:gdLst>
                  <a:gd name="T0" fmla="*/ 42 w 81"/>
                  <a:gd name="T1" fmla="*/ 0 h 184"/>
                  <a:gd name="T2" fmla="*/ 18 w 81"/>
                  <a:gd name="T3" fmla="*/ 34 h 184"/>
                  <a:gd name="T4" fmla="*/ 47 w 81"/>
                  <a:gd name="T5" fmla="*/ 27 h 184"/>
                  <a:gd name="T6" fmla="*/ 11 w 81"/>
                  <a:gd name="T7" fmla="*/ 74 h 184"/>
                  <a:gd name="T8" fmla="*/ 81 w 81"/>
                  <a:gd name="T9" fmla="*/ 184 h 184"/>
                  <a:gd name="T10" fmla="*/ 0 w 81"/>
                  <a:gd name="T11" fmla="*/ 77 h 184"/>
                  <a:gd name="T12" fmla="*/ 26 w 81"/>
                  <a:gd name="T13" fmla="*/ 41 h 184"/>
                  <a:gd name="T14" fmla="*/ 5 w 81"/>
                  <a:gd name="T15" fmla="*/ 41 h 184"/>
                  <a:gd name="T16" fmla="*/ 25 w 81"/>
                  <a:gd name="T17" fmla="*/ 7 h 184"/>
                  <a:gd name="T18" fmla="*/ 42 w 81"/>
                  <a:gd name="T19" fmla="*/ 0 h 184"/>
                  <a:gd name="T20" fmla="*/ 42 w 81"/>
                  <a:gd name="T21" fmla="*/ 0 h 184"/>
                  <a:gd name="T22" fmla="*/ 42 w 81"/>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184">
                    <a:moveTo>
                      <a:pt x="42" y="0"/>
                    </a:moveTo>
                    <a:lnTo>
                      <a:pt x="18" y="34"/>
                    </a:lnTo>
                    <a:lnTo>
                      <a:pt x="47" y="27"/>
                    </a:lnTo>
                    <a:lnTo>
                      <a:pt x="11" y="74"/>
                    </a:lnTo>
                    <a:lnTo>
                      <a:pt x="81" y="184"/>
                    </a:lnTo>
                    <a:lnTo>
                      <a:pt x="0" y="77"/>
                    </a:lnTo>
                    <a:lnTo>
                      <a:pt x="26" y="41"/>
                    </a:lnTo>
                    <a:lnTo>
                      <a:pt x="5" y="41"/>
                    </a:lnTo>
                    <a:lnTo>
                      <a:pt x="25" y="7"/>
                    </a:lnTo>
                    <a:lnTo>
                      <a:pt x="42" y="0"/>
                    </a:lnTo>
                    <a:lnTo>
                      <a:pt x="42" y="0"/>
                    </a:lnTo>
                    <a:lnTo>
                      <a:pt x="42" y="0"/>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3" name="Freeform 292"/>
              <p:cNvSpPr>
                <a:spLocks noEditPoints="1"/>
              </p:cNvSpPr>
              <p:nvPr/>
            </p:nvSpPr>
            <p:spPr bwMode="auto">
              <a:xfrm>
                <a:off x="2880993" y="3509632"/>
                <a:ext cx="106816" cy="243425"/>
              </a:xfrm>
              <a:custGeom>
                <a:avLst/>
                <a:gdLst>
                  <a:gd name="T0" fmla="*/ 92 w 147"/>
                  <a:gd name="T1" fmla="*/ 34 h 335"/>
                  <a:gd name="T2" fmla="*/ 91 w 147"/>
                  <a:gd name="T3" fmla="*/ 0 h 335"/>
                  <a:gd name="T4" fmla="*/ 59 w 147"/>
                  <a:gd name="T5" fmla="*/ 13 h 335"/>
                  <a:gd name="T6" fmla="*/ 47 w 147"/>
                  <a:gd name="T7" fmla="*/ 21 h 335"/>
                  <a:gd name="T8" fmla="*/ 40 w 147"/>
                  <a:gd name="T9" fmla="*/ 35 h 335"/>
                  <a:gd name="T10" fmla="*/ 35 w 147"/>
                  <a:gd name="T11" fmla="*/ 70 h 335"/>
                  <a:gd name="T12" fmla="*/ 0 w 147"/>
                  <a:gd name="T13" fmla="*/ 212 h 335"/>
                  <a:gd name="T14" fmla="*/ 5 w 147"/>
                  <a:gd name="T15" fmla="*/ 251 h 335"/>
                  <a:gd name="T16" fmla="*/ 15 w 147"/>
                  <a:gd name="T17" fmla="*/ 284 h 335"/>
                  <a:gd name="T18" fmla="*/ 35 w 147"/>
                  <a:gd name="T19" fmla="*/ 312 h 335"/>
                  <a:gd name="T20" fmla="*/ 61 w 147"/>
                  <a:gd name="T21" fmla="*/ 335 h 335"/>
                  <a:gd name="T22" fmla="*/ 70 w 147"/>
                  <a:gd name="T23" fmla="*/ 328 h 335"/>
                  <a:gd name="T24" fmla="*/ 82 w 147"/>
                  <a:gd name="T25" fmla="*/ 322 h 335"/>
                  <a:gd name="T26" fmla="*/ 49 w 147"/>
                  <a:gd name="T27" fmla="*/ 270 h 335"/>
                  <a:gd name="T28" fmla="*/ 38 w 147"/>
                  <a:gd name="T29" fmla="*/ 254 h 335"/>
                  <a:gd name="T30" fmla="*/ 59 w 147"/>
                  <a:gd name="T31" fmla="*/ 158 h 335"/>
                  <a:gd name="T32" fmla="*/ 52 w 147"/>
                  <a:gd name="T33" fmla="*/ 132 h 335"/>
                  <a:gd name="T34" fmla="*/ 49 w 147"/>
                  <a:gd name="T35" fmla="*/ 81 h 335"/>
                  <a:gd name="T36" fmla="*/ 54 w 147"/>
                  <a:gd name="T37" fmla="*/ 56 h 335"/>
                  <a:gd name="T38" fmla="*/ 63 w 147"/>
                  <a:gd name="T39" fmla="*/ 116 h 335"/>
                  <a:gd name="T40" fmla="*/ 84 w 147"/>
                  <a:gd name="T41" fmla="*/ 168 h 335"/>
                  <a:gd name="T42" fmla="*/ 84 w 147"/>
                  <a:gd name="T43" fmla="*/ 252 h 335"/>
                  <a:gd name="T44" fmla="*/ 87 w 147"/>
                  <a:gd name="T45" fmla="*/ 280 h 335"/>
                  <a:gd name="T46" fmla="*/ 96 w 147"/>
                  <a:gd name="T47" fmla="*/ 303 h 335"/>
                  <a:gd name="T48" fmla="*/ 108 w 147"/>
                  <a:gd name="T49" fmla="*/ 319 h 335"/>
                  <a:gd name="T50" fmla="*/ 127 w 147"/>
                  <a:gd name="T51" fmla="*/ 328 h 335"/>
                  <a:gd name="T52" fmla="*/ 124 w 147"/>
                  <a:gd name="T53" fmla="*/ 307 h 335"/>
                  <a:gd name="T54" fmla="*/ 126 w 147"/>
                  <a:gd name="T55" fmla="*/ 284 h 335"/>
                  <a:gd name="T56" fmla="*/ 133 w 147"/>
                  <a:gd name="T57" fmla="*/ 233 h 335"/>
                  <a:gd name="T58" fmla="*/ 147 w 147"/>
                  <a:gd name="T59" fmla="*/ 177 h 335"/>
                  <a:gd name="T60" fmla="*/ 92 w 147"/>
                  <a:gd name="T61" fmla="*/ 34 h 335"/>
                  <a:gd name="T62" fmla="*/ 56 w 147"/>
                  <a:gd name="T63" fmla="*/ 158 h 335"/>
                  <a:gd name="T64" fmla="*/ 35 w 147"/>
                  <a:gd name="T65" fmla="*/ 210 h 335"/>
                  <a:gd name="T66" fmla="*/ 35 w 147"/>
                  <a:gd name="T67" fmla="*/ 254 h 335"/>
                  <a:gd name="T68" fmla="*/ 35 w 147"/>
                  <a:gd name="T69" fmla="*/ 258 h 335"/>
                  <a:gd name="T70" fmla="*/ 45 w 147"/>
                  <a:gd name="T71" fmla="*/ 272 h 335"/>
                  <a:gd name="T72" fmla="*/ 47 w 147"/>
                  <a:gd name="T73" fmla="*/ 273 h 335"/>
                  <a:gd name="T74" fmla="*/ 28 w 147"/>
                  <a:gd name="T75" fmla="*/ 256 h 335"/>
                  <a:gd name="T76" fmla="*/ 50 w 147"/>
                  <a:gd name="T77" fmla="*/ 146 h 335"/>
                  <a:gd name="T78" fmla="*/ 56 w 147"/>
                  <a:gd name="T79" fmla="*/ 158 h 335"/>
                  <a:gd name="T80" fmla="*/ 141 w 147"/>
                  <a:gd name="T81" fmla="*/ 179 h 335"/>
                  <a:gd name="T82" fmla="*/ 141 w 147"/>
                  <a:gd name="T83" fmla="*/ 179 h 335"/>
                  <a:gd name="T84" fmla="*/ 129 w 147"/>
                  <a:gd name="T85" fmla="*/ 233 h 335"/>
                  <a:gd name="T86" fmla="*/ 122 w 147"/>
                  <a:gd name="T87" fmla="*/ 284 h 335"/>
                  <a:gd name="T88" fmla="*/ 120 w 147"/>
                  <a:gd name="T89" fmla="*/ 303 h 335"/>
                  <a:gd name="T90" fmla="*/ 122 w 147"/>
                  <a:gd name="T91" fmla="*/ 322 h 335"/>
                  <a:gd name="T92" fmla="*/ 110 w 147"/>
                  <a:gd name="T93" fmla="*/ 315 h 335"/>
                  <a:gd name="T94" fmla="*/ 117 w 147"/>
                  <a:gd name="T95" fmla="*/ 238 h 335"/>
                  <a:gd name="T96" fmla="*/ 134 w 147"/>
                  <a:gd name="T97" fmla="*/ 167 h 335"/>
                  <a:gd name="T98" fmla="*/ 141 w 147"/>
                  <a:gd name="T99" fmla="*/ 17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335">
                    <a:moveTo>
                      <a:pt x="92" y="34"/>
                    </a:moveTo>
                    <a:lnTo>
                      <a:pt x="92" y="34"/>
                    </a:lnTo>
                    <a:lnTo>
                      <a:pt x="71" y="34"/>
                    </a:lnTo>
                    <a:lnTo>
                      <a:pt x="91" y="0"/>
                    </a:lnTo>
                    <a:lnTo>
                      <a:pt x="59" y="13"/>
                    </a:lnTo>
                    <a:lnTo>
                      <a:pt x="59" y="13"/>
                    </a:lnTo>
                    <a:lnTo>
                      <a:pt x="52" y="16"/>
                    </a:lnTo>
                    <a:lnTo>
                      <a:pt x="47" y="21"/>
                    </a:lnTo>
                    <a:lnTo>
                      <a:pt x="43" y="28"/>
                    </a:lnTo>
                    <a:lnTo>
                      <a:pt x="40" y="35"/>
                    </a:lnTo>
                    <a:lnTo>
                      <a:pt x="36" y="51"/>
                    </a:lnTo>
                    <a:lnTo>
                      <a:pt x="35" y="70"/>
                    </a:lnTo>
                    <a:lnTo>
                      <a:pt x="0" y="212"/>
                    </a:lnTo>
                    <a:lnTo>
                      <a:pt x="0" y="212"/>
                    </a:lnTo>
                    <a:lnTo>
                      <a:pt x="1" y="231"/>
                    </a:lnTo>
                    <a:lnTo>
                      <a:pt x="5" y="251"/>
                    </a:lnTo>
                    <a:lnTo>
                      <a:pt x="10" y="268"/>
                    </a:lnTo>
                    <a:lnTo>
                      <a:pt x="15" y="284"/>
                    </a:lnTo>
                    <a:lnTo>
                      <a:pt x="24" y="300"/>
                    </a:lnTo>
                    <a:lnTo>
                      <a:pt x="35" y="312"/>
                    </a:lnTo>
                    <a:lnTo>
                      <a:pt x="47" y="324"/>
                    </a:lnTo>
                    <a:lnTo>
                      <a:pt x="61" y="335"/>
                    </a:lnTo>
                    <a:lnTo>
                      <a:pt x="61" y="335"/>
                    </a:lnTo>
                    <a:lnTo>
                      <a:pt x="70" y="328"/>
                    </a:lnTo>
                    <a:lnTo>
                      <a:pt x="82" y="322"/>
                    </a:lnTo>
                    <a:lnTo>
                      <a:pt x="82" y="322"/>
                    </a:lnTo>
                    <a:lnTo>
                      <a:pt x="85" y="322"/>
                    </a:lnTo>
                    <a:lnTo>
                      <a:pt x="49" y="270"/>
                    </a:lnTo>
                    <a:lnTo>
                      <a:pt x="49" y="270"/>
                    </a:lnTo>
                    <a:lnTo>
                      <a:pt x="38" y="254"/>
                    </a:lnTo>
                    <a:lnTo>
                      <a:pt x="38" y="212"/>
                    </a:lnTo>
                    <a:lnTo>
                      <a:pt x="59" y="158"/>
                    </a:lnTo>
                    <a:lnTo>
                      <a:pt x="59" y="158"/>
                    </a:lnTo>
                    <a:lnTo>
                      <a:pt x="52" y="132"/>
                    </a:lnTo>
                    <a:lnTo>
                      <a:pt x="49" y="107"/>
                    </a:lnTo>
                    <a:lnTo>
                      <a:pt x="49" y="81"/>
                    </a:lnTo>
                    <a:lnTo>
                      <a:pt x="54" y="56"/>
                    </a:lnTo>
                    <a:lnTo>
                      <a:pt x="54" y="56"/>
                    </a:lnTo>
                    <a:lnTo>
                      <a:pt x="57" y="88"/>
                    </a:lnTo>
                    <a:lnTo>
                      <a:pt x="63" y="116"/>
                    </a:lnTo>
                    <a:lnTo>
                      <a:pt x="71" y="144"/>
                    </a:lnTo>
                    <a:lnTo>
                      <a:pt x="84" y="168"/>
                    </a:lnTo>
                    <a:lnTo>
                      <a:pt x="84" y="252"/>
                    </a:lnTo>
                    <a:lnTo>
                      <a:pt x="84" y="252"/>
                    </a:lnTo>
                    <a:lnTo>
                      <a:pt x="84" y="268"/>
                    </a:lnTo>
                    <a:lnTo>
                      <a:pt x="87" y="280"/>
                    </a:lnTo>
                    <a:lnTo>
                      <a:pt x="91" y="293"/>
                    </a:lnTo>
                    <a:lnTo>
                      <a:pt x="96" y="303"/>
                    </a:lnTo>
                    <a:lnTo>
                      <a:pt x="101" y="312"/>
                    </a:lnTo>
                    <a:lnTo>
                      <a:pt x="108" y="319"/>
                    </a:lnTo>
                    <a:lnTo>
                      <a:pt x="117" y="324"/>
                    </a:lnTo>
                    <a:lnTo>
                      <a:pt x="127" y="328"/>
                    </a:lnTo>
                    <a:lnTo>
                      <a:pt x="127" y="328"/>
                    </a:lnTo>
                    <a:lnTo>
                      <a:pt x="124" y="307"/>
                    </a:lnTo>
                    <a:lnTo>
                      <a:pt x="126" y="284"/>
                    </a:lnTo>
                    <a:lnTo>
                      <a:pt x="126" y="284"/>
                    </a:lnTo>
                    <a:lnTo>
                      <a:pt x="127" y="259"/>
                    </a:lnTo>
                    <a:lnTo>
                      <a:pt x="133" y="233"/>
                    </a:lnTo>
                    <a:lnTo>
                      <a:pt x="140" y="205"/>
                    </a:lnTo>
                    <a:lnTo>
                      <a:pt x="147" y="177"/>
                    </a:lnTo>
                    <a:lnTo>
                      <a:pt x="66" y="70"/>
                    </a:lnTo>
                    <a:lnTo>
                      <a:pt x="92" y="34"/>
                    </a:lnTo>
                    <a:lnTo>
                      <a:pt x="92" y="34"/>
                    </a:lnTo>
                    <a:close/>
                    <a:moveTo>
                      <a:pt x="56" y="158"/>
                    </a:moveTo>
                    <a:lnTo>
                      <a:pt x="56" y="158"/>
                    </a:lnTo>
                    <a:lnTo>
                      <a:pt x="35" y="210"/>
                    </a:lnTo>
                    <a:lnTo>
                      <a:pt x="35" y="212"/>
                    </a:lnTo>
                    <a:lnTo>
                      <a:pt x="35" y="254"/>
                    </a:lnTo>
                    <a:lnTo>
                      <a:pt x="35" y="254"/>
                    </a:lnTo>
                    <a:lnTo>
                      <a:pt x="35" y="258"/>
                    </a:lnTo>
                    <a:lnTo>
                      <a:pt x="45" y="272"/>
                    </a:lnTo>
                    <a:lnTo>
                      <a:pt x="45" y="272"/>
                    </a:lnTo>
                    <a:lnTo>
                      <a:pt x="47" y="273"/>
                    </a:lnTo>
                    <a:lnTo>
                      <a:pt x="47" y="273"/>
                    </a:lnTo>
                    <a:lnTo>
                      <a:pt x="80" y="319"/>
                    </a:lnTo>
                    <a:lnTo>
                      <a:pt x="28" y="256"/>
                    </a:lnTo>
                    <a:lnTo>
                      <a:pt x="28" y="207"/>
                    </a:lnTo>
                    <a:lnTo>
                      <a:pt x="50" y="146"/>
                    </a:lnTo>
                    <a:lnTo>
                      <a:pt x="50" y="146"/>
                    </a:lnTo>
                    <a:lnTo>
                      <a:pt x="56" y="158"/>
                    </a:lnTo>
                    <a:lnTo>
                      <a:pt x="56" y="158"/>
                    </a:lnTo>
                    <a:close/>
                    <a:moveTo>
                      <a:pt x="141" y="179"/>
                    </a:moveTo>
                    <a:lnTo>
                      <a:pt x="141" y="179"/>
                    </a:lnTo>
                    <a:lnTo>
                      <a:pt x="141" y="179"/>
                    </a:lnTo>
                    <a:lnTo>
                      <a:pt x="134" y="207"/>
                    </a:lnTo>
                    <a:lnTo>
                      <a:pt x="129" y="233"/>
                    </a:lnTo>
                    <a:lnTo>
                      <a:pt x="124" y="259"/>
                    </a:lnTo>
                    <a:lnTo>
                      <a:pt x="122" y="284"/>
                    </a:lnTo>
                    <a:lnTo>
                      <a:pt x="122" y="284"/>
                    </a:lnTo>
                    <a:lnTo>
                      <a:pt x="120" y="303"/>
                    </a:lnTo>
                    <a:lnTo>
                      <a:pt x="122" y="322"/>
                    </a:lnTo>
                    <a:lnTo>
                      <a:pt x="122" y="322"/>
                    </a:lnTo>
                    <a:lnTo>
                      <a:pt x="110" y="315"/>
                    </a:lnTo>
                    <a:lnTo>
                      <a:pt x="110" y="315"/>
                    </a:lnTo>
                    <a:lnTo>
                      <a:pt x="112" y="275"/>
                    </a:lnTo>
                    <a:lnTo>
                      <a:pt x="117" y="238"/>
                    </a:lnTo>
                    <a:lnTo>
                      <a:pt x="124" y="202"/>
                    </a:lnTo>
                    <a:lnTo>
                      <a:pt x="134" y="167"/>
                    </a:lnTo>
                    <a:lnTo>
                      <a:pt x="141" y="179"/>
                    </a:lnTo>
                    <a:lnTo>
                      <a:pt x="141" y="179"/>
                    </a:lnTo>
                    <a:close/>
                  </a:path>
                </a:pathLst>
              </a:custGeom>
              <a:solidFill>
                <a:srgbClr val="0D65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93"/>
              <p:cNvSpPr>
                <a:spLocks/>
              </p:cNvSpPr>
              <p:nvPr/>
            </p:nvSpPr>
            <p:spPr bwMode="auto">
              <a:xfrm>
                <a:off x="2901339" y="3615722"/>
                <a:ext cx="37785" cy="125709"/>
              </a:xfrm>
              <a:custGeom>
                <a:avLst/>
                <a:gdLst>
                  <a:gd name="T0" fmla="*/ 22 w 52"/>
                  <a:gd name="T1" fmla="*/ 0 h 173"/>
                  <a:gd name="T2" fmla="*/ 22 w 52"/>
                  <a:gd name="T3" fmla="*/ 0 h 173"/>
                  <a:gd name="T4" fmla="*/ 28 w 52"/>
                  <a:gd name="T5" fmla="*/ 12 h 173"/>
                  <a:gd name="T6" fmla="*/ 7 w 52"/>
                  <a:gd name="T7" fmla="*/ 64 h 173"/>
                  <a:gd name="T8" fmla="*/ 7 w 52"/>
                  <a:gd name="T9" fmla="*/ 66 h 173"/>
                  <a:gd name="T10" fmla="*/ 7 w 52"/>
                  <a:gd name="T11" fmla="*/ 108 h 173"/>
                  <a:gd name="T12" fmla="*/ 7 w 52"/>
                  <a:gd name="T13" fmla="*/ 108 h 173"/>
                  <a:gd name="T14" fmla="*/ 7 w 52"/>
                  <a:gd name="T15" fmla="*/ 112 h 173"/>
                  <a:gd name="T16" fmla="*/ 17 w 52"/>
                  <a:gd name="T17" fmla="*/ 126 h 173"/>
                  <a:gd name="T18" fmla="*/ 17 w 52"/>
                  <a:gd name="T19" fmla="*/ 126 h 173"/>
                  <a:gd name="T20" fmla="*/ 19 w 52"/>
                  <a:gd name="T21" fmla="*/ 127 h 173"/>
                  <a:gd name="T22" fmla="*/ 19 w 52"/>
                  <a:gd name="T23" fmla="*/ 127 h 173"/>
                  <a:gd name="T24" fmla="*/ 52 w 52"/>
                  <a:gd name="T25" fmla="*/ 173 h 173"/>
                  <a:gd name="T26" fmla="*/ 0 w 52"/>
                  <a:gd name="T27" fmla="*/ 110 h 173"/>
                  <a:gd name="T28" fmla="*/ 0 w 52"/>
                  <a:gd name="T29" fmla="*/ 61 h 173"/>
                  <a:gd name="T30" fmla="*/ 22 w 52"/>
                  <a:gd name="T31" fmla="*/ 0 h 173"/>
                  <a:gd name="T32" fmla="*/ 22 w 52"/>
                  <a:gd name="T33" fmla="*/ 0 h 173"/>
                  <a:gd name="T34" fmla="*/ 22 w 52"/>
                  <a:gd name="T3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3">
                    <a:moveTo>
                      <a:pt x="22" y="0"/>
                    </a:moveTo>
                    <a:lnTo>
                      <a:pt x="22" y="0"/>
                    </a:lnTo>
                    <a:lnTo>
                      <a:pt x="28" y="12"/>
                    </a:lnTo>
                    <a:lnTo>
                      <a:pt x="7" y="64"/>
                    </a:lnTo>
                    <a:lnTo>
                      <a:pt x="7" y="66"/>
                    </a:lnTo>
                    <a:lnTo>
                      <a:pt x="7" y="108"/>
                    </a:lnTo>
                    <a:lnTo>
                      <a:pt x="7" y="108"/>
                    </a:lnTo>
                    <a:lnTo>
                      <a:pt x="7" y="112"/>
                    </a:lnTo>
                    <a:lnTo>
                      <a:pt x="17" y="126"/>
                    </a:lnTo>
                    <a:lnTo>
                      <a:pt x="17" y="126"/>
                    </a:lnTo>
                    <a:lnTo>
                      <a:pt x="19" y="127"/>
                    </a:lnTo>
                    <a:lnTo>
                      <a:pt x="19" y="127"/>
                    </a:lnTo>
                    <a:lnTo>
                      <a:pt x="52" y="173"/>
                    </a:lnTo>
                    <a:lnTo>
                      <a:pt x="0" y="110"/>
                    </a:lnTo>
                    <a:lnTo>
                      <a:pt x="0" y="61"/>
                    </a:lnTo>
                    <a:lnTo>
                      <a:pt x="22" y="0"/>
                    </a:lnTo>
                    <a:lnTo>
                      <a:pt x="22" y="0"/>
                    </a:lnTo>
                    <a:lnTo>
                      <a:pt x="22" y="0"/>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5" name="Freeform 294"/>
              <p:cNvSpPr>
                <a:spLocks/>
              </p:cNvSpPr>
              <p:nvPr/>
            </p:nvSpPr>
            <p:spPr bwMode="auto">
              <a:xfrm>
                <a:off x="2960924" y="3630982"/>
                <a:ext cx="22526" cy="112630"/>
              </a:xfrm>
              <a:custGeom>
                <a:avLst/>
                <a:gdLst>
                  <a:gd name="T0" fmla="*/ 24 w 31"/>
                  <a:gd name="T1" fmla="*/ 0 h 155"/>
                  <a:gd name="T2" fmla="*/ 31 w 31"/>
                  <a:gd name="T3" fmla="*/ 12 h 155"/>
                  <a:gd name="T4" fmla="*/ 31 w 31"/>
                  <a:gd name="T5" fmla="*/ 12 h 155"/>
                  <a:gd name="T6" fmla="*/ 24 w 31"/>
                  <a:gd name="T7" fmla="*/ 40 h 155"/>
                  <a:gd name="T8" fmla="*/ 19 w 31"/>
                  <a:gd name="T9" fmla="*/ 66 h 155"/>
                  <a:gd name="T10" fmla="*/ 14 w 31"/>
                  <a:gd name="T11" fmla="*/ 92 h 155"/>
                  <a:gd name="T12" fmla="*/ 12 w 31"/>
                  <a:gd name="T13" fmla="*/ 117 h 155"/>
                  <a:gd name="T14" fmla="*/ 12 w 31"/>
                  <a:gd name="T15" fmla="*/ 117 h 155"/>
                  <a:gd name="T16" fmla="*/ 10 w 31"/>
                  <a:gd name="T17" fmla="*/ 136 h 155"/>
                  <a:gd name="T18" fmla="*/ 12 w 31"/>
                  <a:gd name="T19" fmla="*/ 155 h 155"/>
                  <a:gd name="T20" fmla="*/ 12 w 31"/>
                  <a:gd name="T21" fmla="*/ 155 h 155"/>
                  <a:gd name="T22" fmla="*/ 0 w 31"/>
                  <a:gd name="T23" fmla="*/ 148 h 155"/>
                  <a:gd name="T24" fmla="*/ 0 w 31"/>
                  <a:gd name="T25" fmla="*/ 148 h 155"/>
                  <a:gd name="T26" fmla="*/ 2 w 31"/>
                  <a:gd name="T27" fmla="*/ 108 h 155"/>
                  <a:gd name="T28" fmla="*/ 7 w 31"/>
                  <a:gd name="T29" fmla="*/ 71 h 155"/>
                  <a:gd name="T30" fmla="*/ 14 w 31"/>
                  <a:gd name="T31" fmla="*/ 35 h 155"/>
                  <a:gd name="T32" fmla="*/ 24 w 31"/>
                  <a:gd name="T33" fmla="*/ 0 h 155"/>
                  <a:gd name="T34" fmla="*/ 24 w 31"/>
                  <a:gd name="T35" fmla="*/ 0 h 155"/>
                  <a:gd name="T36" fmla="*/ 24 w 31"/>
                  <a:gd name="T3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55">
                    <a:moveTo>
                      <a:pt x="24" y="0"/>
                    </a:moveTo>
                    <a:lnTo>
                      <a:pt x="31" y="12"/>
                    </a:lnTo>
                    <a:lnTo>
                      <a:pt x="31" y="12"/>
                    </a:lnTo>
                    <a:lnTo>
                      <a:pt x="24" y="40"/>
                    </a:lnTo>
                    <a:lnTo>
                      <a:pt x="19" y="66"/>
                    </a:lnTo>
                    <a:lnTo>
                      <a:pt x="14" y="92"/>
                    </a:lnTo>
                    <a:lnTo>
                      <a:pt x="12" y="117"/>
                    </a:lnTo>
                    <a:lnTo>
                      <a:pt x="12" y="117"/>
                    </a:lnTo>
                    <a:lnTo>
                      <a:pt x="10" y="136"/>
                    </a:lnTo>
                    <a:lnTo>
                      <a:pt x="12" y="155"/>
                    </a:lnTo>
                    <a:lnTo>
                      <a:pt x="12" y="155"/>
                    </a:lnTo>
                    <a:lnTo>
                      <a:pt x="0" y="148"/>
                    </a:lnTo>
                    <a:lnTo>
                      <a:pt x="0" y="148"/>
                    </a:lnTo>
                    <a:lnTo>
                      <a:pt x="2" y="108"/>
                    </a:lnTo>
                    <a:lnTo>
                      <a:pt x="7" y="71"/>
                    </a:lnTo>
                    <a:lnTo>
                      <a:pt x="14" y="35"/>
                    </a:lnTo>
                    <a:lnTo>
                      <a:pt x="24" y="0"/>
                    </a:lnTo>
                    <a:lnTo>
                      <a:pt x="24" y="0"/>
                    </a:lnTo>
                    <a:lnTo>
                      <a:pt x="24" y="0"/>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6" name="Freeform 295"/>
              <p:cNvSpPr>
                <a:spLocks noEditPoints="1"/>
              </p:cNvSpPr>
              <p:nvPr/>
            </p:nvSpPr>
            <p:spPr bwMode="auto">
              <a:xfrm>
                <a:off x="2936945" y="3521259"/>
                <a:ext cx="50865" cy="116989"/>
              </a:xfrm>
              <a:custGeom>
                <a:avLst/>
                <a:gdLst>
                  <a:gd name="T0" fmla="*/ 0 w 70"/>
                  <a:gd name="T1" fmla="*/ 51 h 161"/>
                  <a:gd name="T2" fmla="*/ 0 w 70"/>
                  <a:gd name="T3" fmla="*/ 51 h 161"/>
                  <a:gd name="T4" fmla="*/ 70 w 70"/>
                  <a:gd name="T5" fmla="*/ 161 h 161"/>
                  <a:gd name="T6" fmla="*/ 63 w 70"/>
                  <a:gd name="T7" fmla="*/ 126 h 161"/>
                  <a:gd name="T8" fmla="*/ 63 w 70"/>
                  <a:gd name="T9" fmla="*/ 126 h 161"/>
                  <a:gd name="T10" fmla="*/ 56 w 70"/>
                  <a:gd name="T11" fmla="*/ 98 h 161"/>
                  <a:gd name="T12" fmla="*/ 52 w 70"/>
                  <a:gd name="T13" fmla="*/ 67 h 161"/>
                  <a:gd name="T14" fmla="*/ 52 w 70"/>
                  <a:gd name="T15" fmla="*/ 35 h 161"/>
                  <a:gd name="T16" fmla="*/ 52 w 70"/>
                  <a:gd name="T17" fmla="*/ 0 h 161"/>
                  <a:gd name="T18" fmla="*/ 36 w 70"/>
                  <a:gd name="T19" fmla="*/ 4 h 161"/>
                  <a:gd name="T20" fmla="*/ 0 w 70"/>
                  <a:gd name="T21" fmla="*/ 51 h 161"/>
                  <a:gd name="T22" fmla="*/ 0 w 70"/>
                  <a:gd name="T23" fmla="*/ 51 h 161"/>
                  <a:gd name="T24" fmla="*/ 56 w 70"/>
                  <a:gd name="T25" fmla="*/ 123 h 161"/>
                  <a:gd name="T26" fmla="*/ 56 w 70"/>
                  <a:gd name="T27" fmla="*/ 123 h 161"/>
                  <a:gd name="T28" fmla="*/ 56 w 70"/>
                  <a:gd name="T29" fmla="*/ 123 h 161"/>
                  <a:gd name="T30" fmla="*/ 49 w 70"/>
                  <a:gd name="T31" fmla="*/ 96 h 161"/>
                  <a:gd name="T32" fmla="*/ 43 w 70"/>
                  <a:gd name="T33" fmla="*/ 68 h 161"/>
                  <a:gd name="T34" fmla="*/ 40 w 70"/>
                  <a:gd name="T35" fmla="*/ 39 h 161"/>
                  <a:gd name="T36" fmla="*/ 38 w 70"/>
                  <a:gd name="T37" fmla="*/ 11 h 161"/>
                  <a:gd name="T38" fmla="*/ 45 w 70"/>
                  <a:gd name="T39" fmla="*/ 11 h 161"/>
                  <a:gd name="T40" fmla="*/ 45 w 70"/>
                  <a:gd name="T41" fmla="*/ 11 h 161"/>
                  <a:gd name="T42" fmla="*/ 49 w 70"/>
                  <a:gd name="T43" fmla="*/ 67 h 161"/>
                  <a:gd name="T44" fmla="*/ 56 w 70"/>
                  <a:gd name="T45" fmla="*/ 123 h 161"/>
                  <a:gd name="T46" fmla="*/ 56 w 70"/>
                  <a:gd name="T47"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61">
                    <a:moveTo>
                      <a:pt x="0" y="51"/>
                    </a:moveTo>
                    <a:lnTo>
                      <a:pt x="0" y="51"/>
                    </a:lnTo>
                    <a:lnTo>
                      <a:pt x="70" y="161"/>
                    </a:lnTo>
                    <a:lnTo>
                      <a:pt x="63" y="126"/>
                    </a:lnTo>
                    <a:lnTo>
                      <a:pt x="63" y="126"/>
                    </a:lnTo>
                    <a:lnTo>
                      <a:pt x="56" y="98"/>
                    </a:lnTo>
                    <a:lnTo>
                      <a:pt x="52" y="67"/>
                    </a:lnTo>
                    <a:lnTo>
                      <a:pt x="52" y="35"/>
                    </a:lnTo>
                    <a:lnTo>
                      <a:pt x="52" y="0"/>
                    </a:lnTo>
                    <a:lnTo>
                      <a:pt x="36" y="4"/>
                    </a:lnTo>
                    <a:lnTo>
                      <a:pt x="0" y="51"/>
                    </a:lnTo>
                    <a:lnTo>
                      <a:pt x="0" y="51"/>
                    </a:lnTo>
                    <a:close/>
                    <a:moveTo>
                      <a:pt x="56" y="123"/>
                    </a:moveTo>
                    <a:lnTo>
                      <a:pt x="56" y="123"/>
                    </a:lnTo>
                    <a:lnTo>
                      <a:pt x="56" y="123"/>
                    </a:lnTo>
                    <a:lnTo>
                      <a:pt x="49" y="96"/>
                    </a:lnTo>
                    <a:lnTo>
                      <a:pt x="43" y="68"/>
                    </a:lnTo>
                    <a:lnTo>
                      <a:pt x="40" y="39"/>
                    </a:lnTo>
                    <a:lnTo>
                      <a:pt x="38" y="11"/>
                    </a:lnTo>
                    <a:lnTo>
                      <a:pt x="45" y="11"/>
                    </a:lnTo>
                    <a:lnTo>
                      <a:pt x="45" y="11"/>
                    </a:lnTo>
                    <a:lnTo>
                      <a:pt x="49" y="67"/>
                    </a:lnTo>
                    <a:lnTo>
                      <a:pt x="56" y="123"/>
                    </a:lnTo>
                    <a:lnTo>
                      <a:pt x="56" y="123"/>
                    </a:lnTo>
                    <a:close/>
                  </a:path>
                </a:pathLst>
              </a:custGeom>
              <a:solidFill>
                <a:srgbClr val="0D65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296"/>
              <p:cNvSpPr>
                <a:spLocks/>
              </p:cNvSpPr>
              <p:nvPr/>
            </p:nvSpPr>
            <p:spPr bwMode="auto">
              <a:xfrm>
                <a:off x="2964557" y="3529252"/>
                <a:ext cx="13080" cy="81384"/>
              </a:xfrm>
              <a:custGeom>
                <a:avLst/>
                <a:gdLst>
                  <a:gd name="T0" fmla="*/ 7 w 18"/>
                  <a:gd name="T1" fmla="*/ 0 h 112"/>
                  <a:gd name="T2" fmla="*/ 7 w 18"/>
                  <a:gd name="T3" fmla="*/ 0 h 112"/>
                  <a:gd name="T4" fmla="*/ 11 w 18"/>
                  <a:gd name="T5" fmla="*/ 56 h 112"/>
                  <a:gd name="T6" fmla="*/ 18 w 18"/>
                  <a:gd name="T7" fmla="*/ 112 h 112"/>
                  <a:gd name="T8" fmla="*/ 18 w 18"/>
                  <a:gd name="T9" fmla="*/ 112 h 112"/>
                  <a:gd name="T10" fmla="*/ 11 w 18"/>
                  <a:gd name="T11" fmla="*/ 85 h 112"/>
                  <a:gd name="T12" fmla="*/ 5 w 18"/>
                  <a:gd name="T13" fmla="*/ 57 h 112"/>
                  <a:gd name="T14" fmla="*/ 2 w 18"/>
                  <a:gd name="T15" fmla="*/ 28 h 112"/>
                  <a:gd name="T16" fmla="*/ 0 w 18"/>
                  <a:gd name="T17" fmla="*/ 0 h 112"/>
                  <a:gd name="T18" fmla="*/ 7 w 18"/>
                  <a:gd name="T19" fmla="*/ 0 h 112"/>
                  <a:gd name="T20" fmla="*/ 7 w 18"/>
                  <a:gd name="T21" fmla="*/ 0 h 112"/>
                  <a:gd name="T22" fmla="*/ 7 w 18"/>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2">
                    <a:moveTo>
                      <a:pt x="7" y="0"/>
                    </a:moveTo>
                    <a:lnTo>
                      <a:pt x="7" y="0"/>
                    </a:lnTo>
                    <a:lnTo>
                      <a:pt x="11" y="56"/>
                    </a:lnTo>
                    <a:lnTo>
                      <a:pt x="18" y="112"/>
                    </a:lnTo>
                    <a:lnTo>
                      <a:pt x="18" y="112"/>
                    </a:lnTo>
                    <a:lnTo>
                      <a:pt x="11" y="85"/>
                    </a:lnTo>
                    <a:lnTo>
                      <a:pt x="5" y="57"/>
                    </a:lnTo>
                    <a:lnTo>
                      <a:pt x="2" y="28"/>
                    </a:lnTo>
                    <a:lnTo>
                      <a:pt x="0" y="0"/>
                    </a:lnTo>
                    <a:lnTo>
                      <a:pt x="7" y="0"/>
                    </a:lnTo>
                    <a:lnTo>
                      <a:pt x="7" y="0"/>
                    </a:lnTo>
                    <a:lnTo>
                      <a:pt x="7" y="0"/>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8" name="Freeform 297"/>
              <p:cNvSpPr>
                <a:spLocks/>
              </p:cNvSpPr>
              <p:nvPr/>
            </p:nvSpPr>
            <p:spPr bwMode="auto">
              <a:xfrm>
                <a:off x="2908606" y="3624442"/>
                <a:ext cx="20346" cy="81384"/>
              </a:xfrm>
              <a:custGeom>
                <a:avLst/>
                <a:gdLst>
                  <a:gd name="T0" fmla="*/ 21 w 28"/>
                  <a:gd name="T1" fmla="*/ 0 h 112"/>
                  <a:gd name="T2" fmla="*/ 21 w 28"/>
                  <a:gd name="T3" fmla="*/ 0 h 112"/>
                  <a:gd name="T4" fmla="*/ 23 w 28"/>
                  <a:gd name="T5" fmla="*/ 5 h 112"/>
                  <a:gd name="T6" fmla="*/ 28 w 28"/>
                  <a:gd name="T7" fmla="*/ 73 h 112"/>
                  <a:gd name="T8" fmla="*/ 11 w 28"/>
                  <a:gd name="T9" fmla="*/ 112 h 112"/>
                  <a:gd name="T10" fmla="*/ 11 w 28"/>
                  <a:gd name="T11" fmla="*/ 112 h 112"/>
                  <a:gd name="T12" fmla="*/ 0 w 28"/>
                  <a:gd name="T13" fmla="*/ 96 h 112"/>
                  <a:gd name="T14" fmla="*/ 0 w 28"/>
                  <a:gd name="T15" fmla="*/ 54 h 112"/>
                  <a:gd name="T16" fmla="*/ 21 w 28"/>
                  <a:gd name="T17" fmla="*/ 0 h 112"/>
                  <a:gd name="T18" fmla="*/ 21 w 28"/>
                  <a:gd name="T19" fmla="*/ 0 h 112"/>
                  <a:gd name="T20" fmla="*/ 21 w 28"/>
                  <a:gd name="T2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12">
                    <a:moveTo>
                      <a:pt x="21" y="0"/>
                    </a:moveTo>
                    <a:lnTo>
                      <a:pt x="21" y="0"/>
                    </a:lnTo>
                    <a:lnTo>
                      <a:pt x="23" y="5"/>
                    </a:lnTo>
                    <a:lnTo>
                      <a:pt x="28" y="73"/>
                    </a:lnTo>
                    <a:lnTo>
                      <a:pt x="11" y="112"/>
                    </a:lnTo>
                    <a:lnTo>
                      <a:pt x="11" y="112"/>
                    </a:lnTo>
                    <a:lnTo>
                      <a:pt x="0" y="96"/>
                    </a:lnTo>
                    <a:lnTo>
                      <a:pt x="0" y="54"/>
                    </a:lnTo>
                    <a:lnTo>
                      <a:pt x="21" y="0"/>
                    </a:lnTo>
                    <a:lnTo>
                      <a:pt x="21" y="0"/>
                    </a:lnTo>
                    <a:lnTo>
                      <a:pt x="21" y="0"/>
                    </a:lnTo>
                    <a:close/>
                  </a:path>
                </a:pathLst>
              </a:custGeom>
              <a:solidFill>
                <a:srgbClr val="EF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98"/>
              <p:cNvSpPr>
                <a:spLocks/>
              </p:cNvSpPr>
              <p:nvPr/>
            </p:nvSpPr>
            <p:spPr bwMode="auto">
              <a:xfrm>
                <a:off x="2916599" y="3550324"/>
                <a:ext cx="56678" cy="208546"/>
              </a:xfrm>
              <a:custGeom>
                <a:avLst/>
                <a:gdLst>
                  <a:gd name="T0" fmla="*/ 12 w 78"/>
                  <a:gd name="T1" fmla="*/ 107 h 287"/>
                  <a:gd name="T2" fmla="*/ 12 w 78"/>
                  <a:gd name="T3" fmla="*/ 107 h 287"/>
                  <a:gd name="T4" fmla="*/ 10 w 78"/>
                  <a:gd name="T5" fmla="*/ 102 h 287"/>
                  <a:gd name="T6" fmla="*/ 10 w 78"/>
                  <a:gd name="T7" fmla="*/ 102 h 287"/>
                  <a:gd name="T8" fmla="*/ 3 w 78"/>
                  <a:gd name="T9" fmla="*/ 76 h 287"/>
                  <a:gd name="T10" fmla="*/ 0 w 78"/>
                  <a:gd name="T11" fmla="*/ 51 h 287"/>
                  <a:gd name="T12" fmla="*/ 0 w 78"/>
                  <a:gd name="T13" fmla="*/ 25 h 287"/>
                  <a:gd name="T14" fmla="*/ 5 w 78"/>
                  <a:gd name="T15" fmla="*/ 0 h 287"/>
                  <a:gd name="T16" fmla="*/ 5 w 78"/>
                  <a:gd name="T17" fmla="*/ 0 h 287"/>
                  <a:gd name="T18" fmla="*/ 8 w 78"/>
                  <a:gd name="T19" fmla="*/ 32 h 287"/>
                  <a:gd name="T20" fmla="*/ 14 w 78"/>
                  <a:gd name="T21" fmla="*/ 60 h 287"/>
                  <a:gd name="T22" fmla="*/ 22 w 78"/>
                  <a:gd name="T23" fmla="*/ 88 h 287"/>
                  <a:gd name="T24" fmla="*/ 35 w 78"/>
                  <a:gd name="T25" fmla="*/ 112 h 287"/>
                  <a:gd name="T26" fmla="*/ 35 w 78"/>
                  <a:gd name="T27" fmla="*/ 196 h 287"/>
                  <a:gd name="T28" fmla="*/ 35 w 78"/>
                  <a:gd name="T29" fmla="*/ 196 h 287"/>
                  <a:gd name="T30" fmla="*/ 35 w 78"/>
                  <a:gd name="T31" fmla="*/ 212 h 287"/>
                  <a:gd name="T32" fmla="*/ 38 w 78"/>
                  <a:gd name="T33" fmla="*/ 224 h 287"/>
                  <a:gd name="T34" fmla="*/ 42 w 78"/>
                  <a:gd name="T35" fmla="*/ 237 h 287"/>
                  <a:gd name="T36" fmla="*/ 47 w 78"/>
                  <a:gd name="T37" fmla="*/ 247 h 287"/>
                  <a:gd name="T38" fmla="*/ 52 w 78"/>
                  <a:gd name="T39" fmla="*/ 256 h 287"/>
                  <a:gd name="T40" fmla="*/ 59 w 78"/>
                  <a:gd name="T41" fmla="*/ 263 h 287"/>
                  <a:gd name="T42" fmla="*/ 68 w 78"/>
                  <a:gd name="T43" fmla="*/ 268 h 287"/>
                  <a:gd name="T44" fmla="*/ 78 w 78"/>
                  <a:gd name="T45" fmla="*/ 272 h 287"/>
                  <a:gd name="T46" fmla="*/ 78 w 78"/>
                  <a:gd name="T47" fmla="*/ 272 h 287"/>
                  <a:gd name="T48" fmla="*/ 77 w 78"/>
                  <a:gd name="T49" fmla="*/ 280 h 287"/>
                  <a:gd name="T50" fmla="*/ 73 w 78"/>
                  <a:gd name="T51" fmla="*/ 286 h 287"/>
                  <a:gd name="T52" fmla="*/ 71 w 78"/>
                  <a:gd name="T53" fmla="*/ 287 h 287"/>
                  <a:gd name="T54" fmla="*/ 66 w 78"/>
                  <a:gd name="T55" fmla="*/ 287 h 287"/>
                  <a:gd name="T56" fmla="*/ 33 w 78"/>
                  <a:gd name="T57" fmla="*/ 266 h 287"/>
                  <a:gd name="T58" fmla="*/ 33 w 78"/>
                  <a:gd name="T59" fmla="*/ 266 h 287"/>
                  <a:gd name="T60" fmla="*/ 36 w 78"/>
                  <a:gd name="T61" fmla="*/ 266 h 287"/>
                  <a:gd name="T62" fmla="*/ 0 w 78"/>
                  <a:gd name="T63" fmla="*/ 214 h 287"/>
                  <a:gd name="T64" fmla="*/ 17 w 78"/>
                  <a:gd name="T65" fmla="*/ 175 h 287"/>
                  <a:gd name="T66" fmla="*/ 12 w 78"/>
                  <a:gd name="T67" fmla="*/ 107 h 287"/>
                  <a:gd name="T68" fmla="*/ 12 w 78"/>
                  <a:gd name="T69" fmla="*/ 107 h 287"/>
                  <a:gd name="T70" fmla="*/ 12 w 78"/>
                  <a:gd name="T7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287">
                    <a:moveTo>
                      <a:pt x="12" y="107"/>
                    </a:moveTo>
                    <a:lnTo>
                      <a:pt x="12" y="107"/>
                    </a:lnTo>
                    <a:lnTo>
                      <a:pt x="10" y="102"/>
                    </a:lnTo>
                    <a:lnTo>
                      <a:pt x="10" y="102"/>
                    </a:lnTo>
                    <a:lnTo>
                      <a:pt x="3" y="76"/>
                    </a:lnTo>
                    <a:lnTo>
                      <a:pt x="0" y="51"/>
                    </a:lnTo>
                    <a:lnTo>
                      <a:pt x="0" y="25"/>
                    </a:lnTo>
                    <a:lnTo>
                      <a:pt x="5" y="0"/>
                    </a:lnTo>
                    <a:lnTo>
                      <a:pt x="5" y="0"/>
                    </a:lnTo>
                    <a:lnTo>
                      <a:pt x="8" y="32"/>
                    </a:lnTo>
                    <a:lnTo>
                      <a:pt x="14" y="60"/>
                    </a:lnTo>
                    <a:lnTo>
                      <a:pt x="22" y="88"/>
                    </a:lnTo>
                    <a:lnTo>
                      <a:pt x="35" y="112"/>
                    </a:lnTo>
                    <a:lnTo>
                      <a:pt x="35" y="196"/>
                    </a:lnTo>
                    <a:lnTo>
                      <a:pt x="35" y="196"/>
                    </a:lnTo>
                    <a:lnTo>
                      <a:pt x="35" y="212"/>
                    </a:lnTo>
                    <a:lnTo>
                      <a:pt x="38" y="224"/>
                    </a:lnTo>
                    <a:lnTo>
                      <a:pt x="42" y="237"/>
                    </a:lnTo>
                    <a:lnTo>
                      <a:pt x="47" y="247"/>
                    </a:lnTo>
                    <a:lnTo>
                      <a:pt x="52" y="256"/>
                    </a:lnTo>
                    <a:lnTo>
                      <a:pt x="59" y="263"/>
                    </a:lnTo>
                    <a:lnTo>
                      <a:pt x="68" y="268"/>
                    </a:lnTo>
                    <a:lnTo>
                      <a:pt x="78" y="272"/>
                    </a:lnTo>
                    <a:lnTo>
                      <a:pt x="78" y="272"/>
                    </a:lnTo>
                    <a:lnTo>
                      <a:pt x="77" y="280"/>
                    </a:lnTo>
                    <a:lnTo>
                      <a:pt x="73" y="286"/>
                    </a:lnTo>
                    <a:lnTo>
                      <a:pt x="71" y="287"/>
                    </a:lnTo>
                    <a:lnTo>
                      <a:pt x="66" y="287"/>
                    </a:lnTo>
                    <a:lnTo>
                      <a:pt x="33" y="266"/>
                    </a:lnTo>
                    <a:lnTo>
                      <a:pt x="33" y="266"/>
                    </a:lnTo>
                    <a:lnTo>
                      <a:pt x="36" y="266"/>
                    </a:lnTo>
                    <a:lnTo>
                      <a:pt x="0" y="214"/>
                    </a:lnTo>
                    <a:lnTo>
                      <a:pt x="17" y="175"/>
                    </a:lnTo>
                    <a:lnTo>
                      <a:pt x="12" y="107"/>
                    </a:lnTo>
                    <a:lnTo>
                      <a:pt x="12" y="107"/>
                    </a:lnTo>
                    <a:lnTo>
                      <a:pt x="12" y="107"/>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0" name="Freeform 299"/>
              <p:cNvSpPr>
                <a:spLocks/>
              </p:cNvSpPr>
              <p:nvPr/>
            </p:nvSpPr>
            <p:spPr bwMode="auto">
              <a:xfrm>
                <a:off x="2922412" y="3743611"/>
                <a:ext cx="70484" cy="60311"/>
              </a:xfrm>
              <a:custGeom>
                <a:avLst/>
                <a:gdLst>
                  <a:gd name="T0" fmla="*/ 58 w 97"/>
                  <a:gd name="T1" fmla="*/ 21 h 83"/>
                  <a:gd name="T2" fmla="*/ 58 w 97"/>
                  <a:gd name="T3" fmla="*/ 34 h 83"/>
                  <a:gd name="T4" fmla="*/ 90 w 97"/>
                  <a:gd name="T5" fmla="*/ 60 h 83"/>
                  <a:gd name="T6" fmla="*/ 90 w 97"/>
                  <a:gd name="T7" fmla="*/ 60 h 83"/>
                  <a:gd name="T8" fmla="*/ 93 w 97"/>
                  <a:gd name="T9" fmla="*/ 63 h 83"/>
                  <a:gd name="T10" fmla="*/ 95 w 97"/>
                  <a:gd name="T11" fmla="*/ 65 h 83"/>
                  <a:gd name="T12" fmla="*/ 97 w 97"/>
                  <a:gd name="T13" fmla="*/ 69 h 83"/>
                  <a:gd name="T14" fmla="*/ 95 w 97"/>
                  <a:gd name="T15" fmla="*/ 72 h 83"/>
                  <a:gd name="T16" fmla="*/ 46 w 97"/>
                  <a:gd name="T17" fmla="*/ 34 h 83"/>
                  <a:gd name="T18" fmla="*/ 34 w 97"/>
                  <a:gd name="T19" fmla="*/ 34 h 83"/>
                  <a:gd name="T20" fmla="*/ 34 w 97"/>
                  <a:gd name="T21" fmla="*/ 34 h 83"/>
                  <a:gd name="T22" fmla="*/ 53 w 97"/>
                  <a:gd name="T23" fmla="*/ 53 h 83"/>
                  <a:gd name="T24" fmla="*/ 76 w 97"/>
                  <a:gd name="T25" fmla="*/ 67 h 83"/>
                  <a:gd name="T26" fmla="*/ 76 w 97"/>
                  <a:gd name="T27" fmla="*/ 67 h 83"/>
                  <a:gd name="T28" fmla="*/ 67 w 97"/>
                  <a:gd name="T29" fmla="*/ 70 h 83"/>
                  <a:gd name="T30" fmla="*/ 25 w 97"/>
                  <a:gd name="T31" fmla="*/ 37 h 83"/>
                  <a:gd name="T32" fmla="*/ 21 w 97"/>
                  <a:gd name="T33" fmla="*/ 42 h 83"/>
                  <a:gd name="T34" fmla="*/ 21 w 97"/>
                  <a:gd name="T35" fmla="*/ 42 h 83"/>
                  <a:gd name="T36" fmla="*/ 30 w 97"/>
                  <a:gd name="T37" fmla="*/ 53 h 83"/>
                  <a:gd name="T38" fmla="*/ 37 w 97"/>
                  <a:gd name="T39" fmla="*/ 62 h 83"/>
                  <a:gd name="T40" fmla="*/ 48 w 97"/>
                  <a:gd name="T41" fmla="*/ 67 h 83"/>
                  <a:gd name="T42" fmla="*/ 56 w 97"/>
                  <a:gd name="T43" fmla="*/ 70 h 83"/>
                  <a:gd name="T44" fmla="*/ 58 w 97"/>
                  <a:gd name="T45" fmla="*/ 70 h 83"/>
                  <a:gd name="T46" fmla="*/ 58 w 97"/>
                  <a:gd name="T47" fmla="*/ 70 h 83"/>
                  <a:gd name="T48" fmla="*/ 60 w 97"/>
                  <a:gd name="T49" fmla="*/ 70 h 83"/>
                  <a:gd name="T50" fmla="*/ 60 w 97"/>
                  <a:gd name="T51" fmla="*/ 70 h 83"/>
                  <a:gd name="T52" fmla="*/ 58 w 97"/>
                  <a:gd name="T53" fmla="*/ 77 h 83"/>
                  <a:gd name="T54" fmla="*/ 58 w 97"/>
                  <a:gd name="T55" fmla="*/ 77 h 83"/>
                  <a:gd name="T56" fmla="*/ 46 w 97"/>
                  <a:gd name="T57" fmla="*/ 72 h 83"/>
                  <a:gd name="T58" fmla="*/ 34 w 97"/>
                  <a:gd name="T59" fmla="*/ 65 h 83"/>
                  <a:gd name="T60" fmla="*/ 23 w 97"/>
                  <a:gd name="T61" fmla="*/ 56 h 83"/>
                  <a:gd name="T62" fmla="*/ 14 w 97"/>
                  <a:gd name="T63" fmla="*/ 46 h 83"/>
                  <a:gd name="T64" fmla="*/ 14 w 97"/>
                  <a:gd name="T65" fmla="*/ 53 h 83"/>
                  <a:gd name="T66" fmla="*/ 14 w 97"/>
                  <a:gd name="T67" fmla="*/ 53 h 83"/>
                  <a:gd name="T68" fmla="*/ 28 w 97"/>
                  <a:gd name="T69" fmla="*/ 65 h 83"/>
                  <a:gd name="T70" fmla="*/ 44 w 97"/>
                  <a:gd name="T71" fmla="*/ 76 h 83"/>
                  <a:gd name="T72" fmla="*/ 44 w 97"/>
                  <a:gd name="T73" fmla="*/ 76 h 83"/>
                  <a:gd name="T74" fmla="*/ 49 w 97"/>
                  <a:gd name="T75" fmla="*/ 79 h 83"/>
                  <a:gd name="T76" fmla="*/ 49 w 97"/>
                  <a:gd name="T77" fmla="*/ 79 h 83"/>
                  <a:gd name="T78" fmla="*/ 46 w 97"/>
                  <a:gd name="T79" fmla="*/ 83 h 83"/>
                  <a:gd name="T80" fmla="*/ 46 w 97"/>
                  <a:gd name="T81" fmla="*/ 83 h 83"/>
                  <a:gd name="T82" fmla="*/ 37 w 97"/>
                  <a:gd name="T83" fmla="*/ 81 h 83"/>
                  <a:gd name="T84" fmla="*/ 28 w 97"/>
                  <a:gd name="T85" fmla="*/ 76 h 83"/>
                  <a:gd name="T86" fmla="*/ 23 w 97"/>
                  <a:gd name="T87" fmla="*/ 70 h 83"/>
                  <a:gd name="T88" fmla="*/ 16 w 97"/>
                  <a:gd name="T89" fmla="*/ 63 h 83"/>
                  <a:gd name="T90" fmla="*/ 0 w 97"/>
                  <a:gd name="T91" fmla="*/ 37 h 83"/>
                  <a:gd name="T92" fmla="*/ 0 w 97"/>
                  <a:gd name="T93" fmla="*/ 37 h 83"/>
                  <a:gd name="T94" fmla="*/ 4 w 97"/>
                  <a:gd name="T95" fmla="*/ 27 h 83"/>
                  <a:gd name="T96" fmla="*/ 7 w 97"/>
                  <a:gd name="T97" fmla="*/ 18 h 83"/>
                  <a:gd name="T98" fmla="*/ 16 w 97"/>
                  <a:gd name="T99" fmla="*/ 9 h 83"/>
                  <a:gd name="T100" fmla="*/ 25 w 97"/>
                  <a:gd name="T101" fmla="*/ 0 h 83"/>
                  <a:gd name="T102" fmla="*/ 58 w 97"/>
                  <a:gd name="T103" fmla="*/ 21 h 83"/>
                  <a:gd name="T104" fmla="*/ 58 w 97"/>
                  <a:gd name="T105" fmla="*/ 21 h 83"/>
                  <a:gd name="T106" fmla="*/ 58 w 97"/>
                  <a:gd name="T107"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83">
                    <a:moveTo>
                      <a:pt x="58" y="21"/>
                    </a:moveTo>
                    <a:lnTo>
                      <a:pt x="58" y="34"/>
                    </a:lnTo>
                    <a:lnTo>
                      <a:pt x="90" y="60"/>
                    </a:lnTo>
                    <a:lnTo>
                      <a:pt x="90" y="60"/>
                    </a:lnTo>
                    <a:lnTo>
                      <a:pt x="93" y="63"/>
                    </a:lnTo>
                    <a:lnTo>
                      <a:pt x="95" y="65"/>
                    </a:lnTo>
                    <a:lnTo>
                      <a:pt x="97" y="69"/>
                    </a:lnTo>
                    <a:lnTo>
                      <a:pt x="95" y="72"/>
                    </a:lnTo>
                    <a:lnTo>
                      <a:pt x="46" y="34"/>
                    </a:lnTo>
                    <a:lnTo>
                      <a:pt x="34" y="34"/>
                    </a:lnTo>
                    <a:lnTo>
                      <a:pt x="34" y="34"/>
                    </a:lnTo>
                    <a:lnTo>
                      <a:pt x="53" y="53"/>
                    </a:lnTo>
                    <a:lnTo>
                      <a:pt x="76" y="67"/>
                    </a:lnTo>
                    <a:lnTo>
                      <a:pt x="76" y="67"/>
                    </a:lnTo>
                    <a:lnTo>
                      <a:pt x="67" y="70"/>
                    </a:lnTo>
                    <a:lnTo>
                      <a:pt x="25" y="37"/>
                    </a:lnTo>
                    <a:lnTo>
                      <a:pt x="21" y="42"/>
                    </a:lnTo>
                    <a:lnTo>
                      <a:pt x="21" y="42"/>
                    </a:lnTo>
                    <a:lnTo>
                      <a:pt x="30" y="53"/>
                    </a:lnTo>
                    <a:lnTo>
                      <a:pt x="37" y="62"/>
                    </a:lnTo>
                    <a:lnTo>
                      <a:pt x="48" y="67"/>
                    </a:lnTo>
                    <a:lnTo>
                      <a:pt x="56" y="70"/>
                    </a:lnTo>
                    <a:lnTo>
                      <a:pt x="58" y="70"/>
                    </a:lnTo>
                    <a:lnTo>
                      <a:pt x="58" y="70"/>
                    </a:lnTo>
                    <a:lnTo>
                      <a:pt x="60" y="70"/>
                    </a:lnTo>
                    <a:lnTo>
                      <a:pt x="60" y="70"/>
                    </a:lnTo>
                    <a:lnTo>
                      <a:pt x="58" y="77"/>
                    </a:lnTo>
                    <a:lnTo>
                      <a:pt x="58" y="77"/>
                    </a:lnTo>
                    <a:lnTo>
                      <a:pt x="46" y="72"/>
                    </a:lnTo>
                    <a:lnTo>
                      <a:pt x="34" y="65"/>
                    </a:lnTo>
                    <a:lnTo>
                      <a:pt x="23" y="56"/>
                    </a:lnTo>
                    <a:lnTo>
                      <a:pt x="14" y="46"/>
                    </a:lnTo>
                    <a:lnTo>
                      <a:pt x="14" y="53"/>
                    </a:lnTo>
                    <a:lnTo>
                      <a:pt x="14" y="53"/>
                    </a:lnTo>
                    <a:lnTo>
                      <a:pt x="28" y="65"/>
                    </a:lnTo>
                    <a:lnTo>
                      <a:pt x="44" y="76"/>
                    </a:lnTo>
                    <a:lnTo>
                      <a:pt x="44" y="76"/>
                    </a:lnTo>
                    <a:lnTo>
                      <a:pt x="49" y="79"/>
                    </a:lnTo>
                    <a:lnTo>
                      <a:pt x="49" y="79"/>
                    </a:lnTo>
                    <a:lnTo>
                      <a:pt x="46" y="83"/>
                    </a:lnTo>
                    <a:lnTo>
                      <a:pt x="46" y="83"/>
                    </a:lnTo>
                    <a:lnTo>
                      <a:pt x="37" y="81"/>
                    </a:lnTo>
                    <a:lnTo>
                      <a:pt x="28" y="76"/>
                    </a:lnTo>
                    <a:lnTo>
                      <a:pt x="23" y="70"/>
                    </a:lnTo>
                    <a:lnTo>
                      <a:pt x="16" y="63"/>
                    </a:lnTo>
                    <a:lnTo>
                      <a:pt x="0" y="37"/>
                    </a:lnTo>
                    <a:lnTo>
                      <a:pt x="0" y="37"/>
                    </a:lnTo>
                    <a:lnTo>
                      <a:pt x="4" y="27"/>
                    </a:lnTo>
                    <a:lnTo>
                      <a:pt x="7" y="18"/>
                    </a:lnTo>
                    <a:lnTo>
                      <a:pt x="16" y="9"/>
                    </a:lnTo>
                    <a:lnTo>
                      <a:pt x="25" y="0"/>
                    </a:lnTo>
                    <a:lnTo>
                      <a:pt x="58" y="21"/>
                    </a:lnTo>
                    <a:lnTo>
                      <a:pt x="58" y="21"/>
                    </a:lnTo>
                    <a:lnTo>
                      <a:pt x="58" y="21"/>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1" name="Freeform 300"/>
              <p:cNvSpPr>
                <a:spLocks/>
              </p:cNvSpPr>
              <p:nvPr/>
            </p:nvSpPr>
            <p:spPr bwMode="auto">
              <a:xfrm>
                <a:off x="2878087" y="3747971"/>
                <a:ext cx="188200" cy="300830"/>
              </a:xfrm>
              <a:custGeom>
                <a:avLst/>
                <a:gdLst>
                  <a:gd name="T0" fmla="*/ 119 w 259"/>
                  <a:gd name="T1" fmla="*/ 15 h 414"/>
                  <a:gd name="T2" fmla="*/ 124 w 259"/>
                  <a:gd name="T3" fmla="*/ 15 h 414"/>
                  <a:gd name="T4" fmla="*/ 130 w 259"/>
                  <a:gd name="T5" fmla="*/ 8 h 414"/>
                  <a:gd name="T6" fmla="*/ 131 w 259"/>
                  <a:gd name="T7" fmla="*/ 0 h 414"/>
                  <a:gd name="T8" fmla="*/ 144 w 259"/>
                  <a:gd name="T9" fmla="*/ 33 h 414"/>
                  <a:gd name="T10" fmla="*/ 149 w 259"/>
                  <a:gd name="T11" fmla="*/ 40 h 414"/>
                  <a:gd name="T12" fmla="*/ 168 w 259"/>
                  <a:gd name="T13" fmla="*/ 49 h 414"/>
                  <a:gd name="T14" fmla="*/ 198 w 259"/>
                  <a:gd name="T15" fmla="*/ 52 h 414"/>
                  <a:gd name="T16" fmla="*/ 236 w 259"/>
                  <a:gd name="T17" fmla="*/ 47 h 414"/>
                  <a:gd name="T18" fmla="*/ 259 w 259"/>
                  <a:gd name="T19" fmla="*/ 43 h 414"/>
                  <a:gd name="T20" fmla="*/ 170 w 259"/>
                  <a:gd name="T21" fmla="*/ 70 h 414"/>
                  <a:gd name="T22" fmla="*/ 156 w 259"/>
                  <a:gd name="T23" fmla="*/ 84 h 414"/>
                  <a:gd name="T24" fmla="*/ 142 w 259"/>
                  <a:gd name="T25" fmla="*/ 92 h 414"/>
                  <a:gd name="T26" fmla="*/ 126 w 259"/>
                  <a:gd name="T27" fmla="*/ 96 h 414"/>
                  <a:gd name="T28" fmla="*/ 110 w 259"/>
                  <a:gd name="T29" fmla="*/ 94 h 414"/>
                  <a:gd name="T30" fmla="*/ 65 w 259"/>
                  <a:gd name="T31" fmla="*/ 322 h 414"/>
                  <a:gd name="T32" fmla="*/ 231 w 259"/>
                  <a:gd name="T33" fmla="*/ 414 h 414"/>
                  <a:gd name="T34" fmla="*/ 210 w 259"/>
                  <a:gd name="T35" fmla="*/ 413 h 414"/>
                  <a:gd name="T36" fmla="*/ 130 w 259"/>
                  <a:gd name="T37" fmla="*/ 402 h 414"/>
                  <a:gd name="T38" fmla="*/ 74 w 259"/>
                  <a:gd name="T39" fmla="*/ 390 h 414"/>
                  <a:gd name="T40" fmla="*/ 37 w 259"/>
                  <a:gd name="T41" fmla="*/ 379 h 414"/>
                  <a:gd name="T42" fmla="*/ 16 w 259"/>
                  <a:gd name="T43" fmla="*/ 246 h 414"/>
                  <a:gd name="T44" fmla="*/ 18 w 259"/>
                  <a:gd name="T45" fmla="*/ 187 h 414"/>
                  <a:gd name="T46" fmla="*/ 26 w 259"/>
                  <a:gd name="T47" fmla="*/ 73 h 414"/>
                  <a:gd name="T48" fmla="*/ 47 w 259"/>
                  <a:gd name="T49" fmla="*/ 35 h 414"/>
                  <a:gd name="T50" fmla="*/ 49 w 259"/>
                  <a:gd name="T51" fmla="*/ 28 h 414"/>
                  <a:gd name="T52" fmla="*/ 84 w 259"/>
                  <a:gd name="T53" fmla="*/ 73 h 414"/>
                  <a:gd name="T54" fmla="*/ 96 w 259"/>
                  <a:gd name="T55" fmla="*/ 80 h 414"/>
                  <a:gd name="T56" fmla="*/ 107 w 259"/>
                  <a:gd name="T57" fmla="*/ 77 h 414"/>
                  <a:gd name="T58" fmla="*/ 110 w 259"/>
                  <a:gd name="T59" fmla="*/ 73 h 414"/>
                  <a:gd name="T60" fmla="*/ 114 w 259"/>
                  <a:gd name="T61" fmla="*/ 73 h 414"/>
                  <a:gd name="T62" fmla="*/ 119 w 259"/>
                  <a:gd name="T63" fmla="*/ 71 h 414"/>
                  <a:gd name="T64" fmla="*/ 121 w 259"/>
                  <a:gd name="T65" fmla="*/ 64 h 414"/>
                  <a:gd name="T66" fmla="*/ 128 w 259"/>
                  <a:gd name="T67" fmla="*/ 64 h 414"/>
                  <a:gd name="T68" fmla="*/ 137 w 259"/>
                  <a:gd name="T69" fmla="*/ 61 h 414"/>
                  <a:gd name="T70" fmla="*/ 138 w 259"/>
                  <a:gd name="T71" fmla="*/ 63 h 414"/>
                  <a:gd name="T72" fmla="*/ 151 w 259"/>
                  <a:gd name="T73" fmla="*/ 70 h 414"/>
                  <a:gd name="T74" fmla="*/ 156 w 259"/>
                  <a:gd name="T75" fmla="*/ 66 h 414"/>
                  <a:gd name="T76" fmla="*/ 156 w 259"/>
                  <a:gd name="T77" fmla="*/ 59 h 414"/>
                  <a:gd name="T78" fmla="*/ 151 w 259"/>
                  <a:gd name="T79" fmla="*/ 54 h 414"/>
                  <a:gd name="T80" fmla="*/ 119 w 259"/>
                  <a:gd name="T81" fmla="*/ 2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9" h="414">
                    <a:moveTo>
                      <a:pt x="119" y="28"/>
                    </a:moveTo>
                    <a:lnTo>
                      <a:pt x="119" y="15"/>
                    </a:lnTo>
                    <a:lnTo>
                      <a:pt x="119" y="15"/>
                    </a:lnTo>
                    <a:lnTo>
                      <a:pt x="124" y="15"/>
                    </a:lnTo>
                    <a:lnTo>
                      <a:pt x="126" y="14"/>
                    </a:lnTo>
                    <a:lnTo>
                      <a:pt x="130" y="8"/>
                    </a:lnTo>
                    <a:lnTo>
                      <a:pt x="131" y="0"/>
                    </a:lnTo>
                    <a:lnTo>
                      <a:pt x="131" y="0"/>
                    </a:lnTo>
                    <a:lnTo>
                      <a:pt x="137" y="17"/>
                    </a:lnTo>
                    <a:lnTo>
                      <a:pt x="144" y="33"/>
                    </a:lnTo>
                    <a:lnTo>
                      <a:pt x="144" y="33"/>
                    </a:lnTo>
                    <a:lnTo>
                      <a:pt x="149" y="40"/>
                    </a:lnTo>
                    <a:lnTo>
                      <a:pt x="158" y="45"/>
                    </a:lnTo>
                    <a:lnTo>
                      <a:pt x="168" y="49"/>
                    </a:lnTo>
                    <a:lnTo>
                      <a:pt x="182" y="50"/>
                    </a:lnTo>
                    <a:lnTo>
                      <a:pt x="198" y="52"/>
                    </a:lnTo>
                    <a:lnTo>
                      <a:pt x="215" y="50"/>
                    </a:lnTo>
                    <a:lnTo>
                      <a:pt x="236" y="47"/>
                    </a:lnTo>
                    <a:lnTo>
                      <a:pt x="259" y="43"/>
                    </a:lnTo>
                    <a:lnTo>
                      <a:pt x="259" y="43"/>
                    </a:lnTo>
                    <a:lnTo>
                      <a:pt x="259" y="52"/>
                    </a:lnTo>
                    <a:lnTo>
                      <a:pt x="170" y="70"/>
                    </a:lnTo>
                    <a:lnTo>
                      <a:pt x="170" y="70"/>
                    </a:lnTo>
                    <a:lnTo>
                      <a:pt x="156" y="84"/>
                    </a:lnTo>
                    <a:lnTo>
                      <a:pt x="149" y="87"/>
                    </a:lnTo>
                    <a:lnTo>
                      <a:pt x="142" y="92"/>
                    </a:lnTo>
                    <a:lnTo>
                      <a:pt x="135" y="94"/>
                    </a:lnTo>
                    <a:lnTo>
                      <a:pt x="126" y="96"/>
                    </a:lnTo>
                    <a:lnTo>
                      <a:pt x="119" y="96"/>
                    </a:lnTo>
                    <a:lnTo>
                      <a:pt x="110" y="94"/>
                    </a:lnTo>
                    <a:lnTo>
                      <a:pt x="65" y="94"/>
                    </a:lnTo>
                    <a:lnTo>
                      <a:pt x="65" y="322"/>
                    </a:lnTo>
                    <a:lnTo>
                      <a:pt x="231" y="414"/>
                    </a:lnTo>
                    <a:lnTo>
                      <a:pt x="231" y="414"/>
                    </a:lnTo>
                    <a:lnTo>
                      <a:pt x="210" y="413"/>
                    </a:lnTo>
                    <a:lnTo>
                      <a:pt x="210" y="413"/>
                    </a:lnTo>
                    <a:lnTo>
                      <a:pt x="170" y="409"/>
                    </a:lnTo>
                    <a:lnTo>
                      <a:pt x="130" y="402"/>
                    </a:lnTo>
                    <a:lnTo>
                      <a:pt x="130" y="402"/>
                    </a:lnTo>
                    <a:lnTo>
                      <a:pt x="74" y="390"/>
                    </a:lnTo>
                    <a:lnTo>
                      <a:pt x="74" y="390"/>
                    </a:lnTo>
                    <a:lnTo>
                      <a:pt x="37" y="379"/>
                    </a:lnTo>
                    <a:lnTo>
                      <a:pt x="0" y="367"/>
                    </a:lnTo>
                    <a:lnTo>
                      <a:pt x="16" y="246"/>
                    </a:lnTo>
                    <a:lnTo>
                      <a:pt x="16" y="246"/>
                    </a:lnTo>
                    <a:lnTo>
                      <a:pt x="18" y="187"/>
                    </a:lnTo>
                    <a:lnTo>
                      <a:pt x="21" y="131"/>
                    </a:lnTo>
                    <a:lnTo>
                      <a:pt x="26" y="73"/>
                    </a:lnTo>
                    <a:lnTo>
                      <a:pt x="35" y="17"/>
                    </a:lnTo>
                    <a:lnTo>
                      <a:pt x="47" y="35"/>
                    </a:lnTo>
                    <a:lnTo>
                      <a:pt x="47" y="35"/>
                    </a:lnTo>
                    <a:lnTo>
                      <a:pt x="49" y="28"/>
                    </a:lnTo>
                    <a:lnTo>
                      <a:pt x="84" y="73"/>
                    </a:lnTo>
                    <a:lnTo>
                      <a:pt x="84" y="73"/>
                    </a:lnTo>
                    <a:lnTo>
                      <a:pt x="91" y="77"/>
                    </a:lnTo>
                    <a:lnTo>
                      <a:pt x="96" y="80"/>
                    </a:lnTo>
                    <a:lnTo>
                      <a:pt x="102" y="80"/>
                    </a:lnTo>
                    <a:lnTo>
                      <a:pt x="107" y="77"/>
                    </a:lnTo>
                    <a:lnTo>
                      <a:pt x="107" y="77"/>
                    </a:lnTo>
                    <a:lnTo>
                      <a:pt x="110" y="73"/>
                    </a:lnTo>
                    <a:lnTo>
                      <a:pt x="110" y="73"/>
                    </a:lnTo>
                    <a:lnTo>
                      <a:pt x="114" y="73"/>
                    </a:lnTo>
                    <a:lnTo>
                      <a:pt x="119" y="71"/>
                    </a:lnTo>
                    <a:lnTo>
                      <a:pt x="119" y="71"/>
                    </a:lnTo>
                    <a:lnTo>
                      <a:pt x="121" y="64"/>
                    </a:lnTo>
                    <a:lnTo>
                      <a:pt x="121" y="64"/>
                    </a:lnTo>
                    <a:lnTo>
                      <a:pt x="128" y="64"/>
                    </a:lnTo>
                    <a:lnTo>
                      <a:pt x="128" y="64"/>
                    </a:lnTo>
                    <a:lnTo>
                      <a:pt x="137" y="61"/>
                    </a:lnTo>
                    <a:lnTo>
                      <a:pt x="137" y="61"/>
                    </a:lnTo>
                    <a:lnTo>
                      <a:pt x="138" y="63"/>
                    </a:lnTo>
                    <a:lnTo>
                      <a:pt x="138" y="63"/>
                    </a:lnTo>
                    <a:lnTo>
                      <a:pt x="151" y="70"/>
                    </a:lnTo>
                    <a:lnTo>
                      <a:pt x="151" y="70"/>
                    </a:lnTo>
                    <a:lnTo>
                      <a:pt x="156" y="66"/>
                    </a:lnTo>
                    <a:lnTo>
                      <a:pt x="156" y="66"/>
                    </a:lnTo>
                    <a:lnTo>
                      <a:pt x="158" y="63"/>
                    </a:lnTo>
                    <a:lnTo>
                      <a:pt x="156" y="59"/>
                    </a:lnTo>
                    <a:lnTo>
                      <a:pt x="154" y="57"/>
                    </a:lnTo>
                    <a:lnTo>
                      <a:pt x="151" y="54"/>
                    </a:lnTo>
                    <a:lnTo>
                      <a:pt x="119" y="28"/>
                    </a:lnTo>
                    <a:lnTo>
                      <a:pt x="119" y="28"/>
                    </a:lnTo>
                    <a:lnTo>
                      <a:pt x="11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301"/>
              <p:cNvSpPr>
                <a:spLocks/>
              </p:cNvSpPr>
              <p:nvPr/>
            </p:nvSpPr>
            <p:spPr bwMode="auto">
              <a:xfrm>
                <a:off x="2947118" y="3768317"/>
                <a:ext cx="44325" cy="30519"/>
              </a:xfrm>
              <a:custGeom>
                <a:avLst/>
                <a:gdLst>
                  <a:gd name="T0" fmla="*/ 0 w 61"/>
                  <a:gd name="T1" fmla="*/ 0 h 42"/>
                  <a:gd name="T2" fmla="*/ 12 w 61"/>
                  <a:gd name="T3" fmla="*/ 0 h 42"/>
                  <a:gd name="T4" fmla="*/ 61 w 61"/>
                  <a:gd name="T5" fmla="*/ 38 h 42"/>
                  <a:gd name="T6" fmla="*/ 61 w 61"/>
                  <a:gd name="T7" fmla="*/ 38 h 42"/>
                  <a:gd name="T8" fmla="*/ 56 w 61"/>
                  <a:gd name="T9" fmla="*/ 42 h 42"/>
                  <a:gd name="T10" fmla="*/ 56 w 61"/>
                  <a:gd name="T11" fmla="*/ 42 h 42"/>
                  <a:gd name="T12" fmla="*/ 43 w 61"/>
                  <a:gd name="T13" fmla="*/ 35 h 42"/>
                  <a:gd name="T14" fmla="*/ 43 w 61"/>
                  <a:gd name="T15" fmla="*/ 35 h 42"/>
                  <a:gd name="T16" fmla="*/ 42 w 61"/>
                  <a:gd name="T17" fmla="*/ 33 h 42"/>
                  <a:gd name="T18" fmla="*/ 42 w 61"/>
                  <a:gd name="T19" fmla="*/ 33 h 42"/>
                  <a:gd name="T20" fmla="*/ 19 w 61"/>
                  <a:gd name="T21" fmla="*/ 19 h 42"/>
                  <a:gd name="T22" fmla="*/ 0 w 61"/>
                  <a:gd name="T23" fmla="*/ 0 h 42"/>
                  <a:gd name="T24" fmla="*/ 0 w 61"/>
                  <a:gd name="T25" fmla="*/ 0 h 42"/>
                  <a:gd name="T26" fmla="*/ 0 w 61"/>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42">
                    <a:moveTo>
                      <a:pt x="0" y="0"/>
                    </a:moveTo>
                    <a:lnTo>
                      <a:pt x="12" y="0"/>
                    </a:lnTo>
                    <a:lnTo>
                      <a:pt x="61" y="38"/>
                    </a:lnTo>
                    <a:lnTo>
                      <a:pt x="61" y="38"/>
                    </a:lnTo>
                    <a:lnTo>
                      <a:pt x="56" y="42"/>
                    </a:lnTo>
                    <a:lnTo>
                      <a:pt x="56" y="42"/>
                    </a:lnTo>
                    <a:lnTo>
                      <a:pt x="43" y="35"/>
                    </a:lnTo>
                    <a:lnTo>
                      <a:pt x="43" y="35"/>
                    </a:lnTo>
                    <a:lnTo>
                      <a:pt x="42" y="33"/>
                    </a:lnTo>
                    <a:lnTo>
                      <a:pt x="42" y="33"/>
                    </a:lnTo>
                    <a:lnTo>
                      <a:pt x="19" y="19"/>
                    </a:lnTo>
                    <a:lnTo>
                      <a:pt x="0" y="0"/>
                    </a:lnTo>
                    <a:lnTo>
                      <a:pt x="0" y="0"/>
                    </a:lnTo>
                    <a:lnTo>
                      <a:pt x="0" y="0"/>
                    </a:lnTo>
                    <a:close/>
                  </a:path>
                </a:pathLst>
              </a:custGeom>
              <a:solidFill>
                <a:srgbClr val="E2B086"/>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3" name="Freeform 302"/>
              <p:cNvSpPr>
                <a:spLocks/>
              </p:cNvSpPr>
              <p:nvPr/>
            </p:nvSpPr>
            <p:spPr bwMode="auto">
              <a:xfrm>
                <a:off x="2937671" y="3770497"/>
                <a:ext cx="33426" cy="23979"/>
              </a:xfrm>
              <a:custGeom>
                <a:avLst/>
                <a:gdLst>
                  <a:gd name="T0" fmla="*/ 0 w 46"/>
                  <a:gd name="T1" fmla="*/ 5 h 33"/>
                  <a:gd name="T2" fmla="*/ 4 w 46"/>
                  <a:gd name="T3" fmla="*/ 0 h 33"/>
                  <a:gd name="T4" fmla="*/ 46 w 46"/>
                  <a:gd name="T5" fmla="*/ 33 h 33"/>
                  <a:gd name="T6" fmla="*/ 46 w 46"/>
                  <a:gd name="T7" fmla="*/ 33 h 33"/>
                  <a:gd name="T8" fmla="*/ 39 w 46"/>
                  <a:gd name="T9" fmla="*/ 33 h 33"/>
                  <a:gd name="T10" fmla="*/ 39 w 46"/>
                  <a:gd name="T11" fmla="*/ 33 h 33"/>
                  <a:gd name="T12" fmla="*/ 37 w 46"/>
                  <a:gd name="T13" fmla="*/ 33 h 33"/>
                  <a:gd name="T14" fmla="*/ 35 w 46"/>
                  <a:gd name="T15" fmla="*/ 33 h 33"/>
                  <a:gd name="T16" fmla="*/ 35 w 46"/>
                  <a:gd name="T17" fmla="*/ 33 h 33"/>
                  <a:gd name="T18" fmla="*/ 27 w 46"/>
                  <a:gd name="T19" fmla="*/ 30 h 33"/>
                  <a:gd name="T20" fmla="*/ 16 w 46"/>
                  <a:gd name="T21" fmla="*/ 25 h 33"/>
                  <a:gd name="T22" fmla="*/ 9 w 46"/>
                  <a:gd name="T23" fmla="*/ 16 h 33"/>
                  <a:gd name="T24" fmla="*/ 0 w 46"/>
                  <a:gd name="T25" fmla="*/ 5 h 33"/>
                  <a:gd name="T26" fmla="*/ 0 w 46"/>
                  <a:gd name="T27" fmla="*/ 5 h 33"/>
                  <a:gd name="T28" fmla="*/ 0 w 46"/>
                  <a:gd name="T29"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3">
                    <a:moveTo>
                      <a:pt x="0" y="5"/>
                    </a:moveTo>
                    <a:lnTo>
                      <a:pt x="4" y="0"/>
                    </a:lnTo>
                    <a:lnTo>
                      <a:pt x="46" y="33"/>
                    </a:lnTo>
                    <a:lnTo>
                      <a:pt x="46" y="33"/>
                    </a:lnTo>
                    <a:lnTo>
                      <a:pt x="39" y="33"/>
                    </a:lnTo>
                    <a:lnTo>
                      <a:pt x="39" y="33"/>
                    </a:lnTo>
                    <a:lnTo>
                      <a:pt x="37" y="33"/>
                    </a:lnTo>
                    <a:lnTo>
                      <a:pt x="35" y="33"/>
                    </a:lnTo>
                    <a:lnTo>
                      <a:pt x="35" y="33"/>
                    </a:lnTo>
                    <a:lnTo>
                      <a:pt x="27" y="30"/>
                    </a:lnTo>
                    <a:lnTo>
                      <a:pt x="16" y="25"/>
                    </a:lnTo>
                    <a:lnTo>
                      <a:pt x="9" y="16"/>
                    </a:lnTo>
                    <a:lnTo>
                      <a:pt x="0" y="5"/>
                    </a:lnTo>
                    <a:lnTo>
                      <a:pt x="0" y="5"/>
                    </a:lnTo>
                    <a:lnTo>
                      <a:pt x="0" y="5"/>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4" name="Freeform 304"/>
              <p:cNvSpPr>
                <a:spLocks/>
              </p:cNvSpPr>
              <p:nvPr/>
            </p:nvSpPr>
            <p:spPr bwMode="auto">
              <a:xfrm>
                <a:off x="2932585" y="3777036"/>
                <a:ext cx="31972" cy="23979"/>
              </a:xfrm>
              <a:custGeom>
                <a:avLst/>
                <a:gdLst>
                  <a:gd name="T0" fmla="*/ 0 w 44"/>
                  <a:gd name="T1" fmla="*/ 7 h 33"/>
                  <a:gd name="T2" fmla="*/ 0 w 44"/>
                  <a:gd name="T3" fmla="*/ 0 h 33"/>
                  <a:gd name="T4" fmla="*/ 0 w 44"/>
                  <a:gd name="T5" fmla="*/ 0 h 33"/>
                  <a:gd name="T6" fmla="*/ 9 w 44"/>
                  <a:gd name="T7" fmla="*/ 10 h 33"/>
                  <a:gd name="T8" fmla="*/ 20 w 44"/>
                  <a:gd name="T9" fmla="*/ 19 h 33"/>
                  <a:gd name="T10" fmla="*/ 32 w 44"/>
                  <a:gd name="T11" fmla="*/ 26 h 33"/>
                  <a:gd name="T12" fmla="*/ 44 w 44"/>
                  <a:gd name="T13" fmla="*/ 31 h 33"/>
                  <a:gd name="T14" fmla="*/ 44 w 44"/>
                  <a:gd name="T15" fmla="*/ 31 h 33"/>
                  <a:gd name="T16" fmla="*/ 39 w 44"/>
                  <a:gd name="T17" fmla="*/ 33 h 33"/>
                  <a:gd name="T18" fmla="*/ 35 w 44"/>
                  <a:gd name="T19" fmla="*/ 33 h 33"/>
                  <a:gd name="T20" fmla="*/ 35 w 44"/>
                  <a:gd name="T21" fmla="*/ 33 h 33"/>
                  <a:gd name="T22" fmla="*/ 30 w 44"/>
                  <a:gd name="T23" fmla="*/ 30 h 33"/>
                  <a:gd name="T24" fmla="*/ 30 w 44"/>
                  <a:gd name="T25" fmla="*/ 30 h 33"/>
                  <a:gd name="T26" fmla="*/ 14 w 44"/>
                  <a:gd name="T27" fmla="*/ 19 h 33"/>
                  <a:gd name="T28" fmla="*/ 0 w 44"/>
                  <a:gd name="T29" fmla="*/ 7 h 33"/>
                  <a:gd name="T30" fmla="*/ 0 w 44"/>
                  <a:gd name="T31" fmla="*/ 7 h 33"/>
                  <a:gd name="T32" fmla="*/ 0 w 44"/>
                  <a:gd name="T3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3">
                    <a:moveTo>
                      <a:pt x="0" y="7"/>
                    </a:moveTo>
                    <a:lnTo>
                      <a:pt x="0" y="0"/>
                    </a:lnTo>
                    <a:lnTo>
                      <a:pt x="0" y="0"/>
                    </a:lnTo>
                    <a:lnTo>
                      <a:pt x="9" y="10"/>
                    </a:lnTo>
                    <a:lnTo>
                      <a:pt x="20" y="19"/>
                    </a:lnTo>
                    <a:lnTo>
                      <a:pt x="32" y="26"/>
                    </a:lnTo>
                    <a:lnTo>
                      <a:pt x="44" y="31"/>
                    </a:lnTo>
                    <a:lnTo>
                      <a:pt x="44" y="31"/>
                    </a:lnTo>
                    <a:lnTo>
                      <a:pt x="39" y="33"/>
                    </a:lnTo>
                    <a:lnTo>
                      <a:pt x="35" y="33"/>
                    </a:lnTo>
                    <a:lnTo>
                      <a:pt x="35" y="33"/>
                    </a:lnTo>
                    <a:lnTo>
                      <a:pt x="30" y="30"/>
                    </a:lnTo>
                    <a:lnTo>
                      <a:pt x="30" y="30"/>
                    </a:lnTo>
                    <a:lnTo>
                      <a:pt x="14" y="19"/>
                    </a:lnTo>
                    <a:lnTo>
                      <a:pt x="0" y="7"/>
                    </a:lnTo>
                    <a:lnTo>
                      <a:pt x="0" y="7"/>
                    </a:lnTo>
                    <a:lnTo>
                      <a:pt x="0" y="7"/>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5" name="Freeform 305"/>
              <p:cNvSpPr>
                <a:spLocks/>
              </p:cNvSpPr>
              <p:nvPr/>
            </p:nvSpPr>
            <p:spPr bwMode="auto">
              <a:xfrm>
                <a:off x="2913692" y="3743611"/>
                <a:ext cx="42145" cy="62491"/>
              </a:xfrm>
              <a:custGeom>
                <a:avLst/>
                <a:gdLst>
                  <a:gd name="T0" fmla="*/ 12 w 58"/>
                  <a:gd name="T1" fmla="*/ 37 h 86"/>
                  <a:gd name="T2" fmla="*/ 28 w 58"/>
                  <a:gd name="T3" fmla="*/ 63 h 86"/>
                  <a:gd name="T4" fmla="*/ 28 w 58"/>
                  <a:gd name="T5" fmla="*/ 63 h 86"/>
                  <a:gd name="T6" fmla="*/ 35 w 58"/>
                  <a:gd name="T7" fmla="*/ 70 h 86"/>
                  <a:gd name="T8" fmla="*/ 40 w 58"/>
                  <a:gd name="T9" fmla="*/ 76 h 86"/>
                  <a:gd name="T10" fmla="*/ 49 w 58"/>
                  <a:gd name="T11" fmla="*/ 81 h 86"/>
                  <a:gd name="T12" fmla="*/ 58 w 58"/>
                  <a:gd name="T13" fmla="*/ 83 h 86"/>
                  <a:gd name="T14" fmla="*/ 58 w 58"/>
                  <a:gd name="T15" fmla="*/ 83 h 86"/>
                  <a:gd name="T16" fmla="*/ 53 w 58"/>
                  <a:gd name="T17" fmla="*/ 86 h 86"/>
                  <a:gd name="T18" fmla="*/ 47 w 58"/>
                  <a:gd name="T19" fmla="*/ 86 h 86"/>
                  <a:gd name="T20" fmla="*/ 42 w 58"/>
                  <a:gd name="T21" fmla="*/ 83 h 86"/>
                  <a:gd name="T22" fmla="*/ 35 w 58"/>
                  <a:gd name="T23" fmla="*/ 79 h 86"/>
                  <a:gd name="T24" fmla="*/ 0 w 58"/>
                  <a:gd name="T25" fmla="*/ 34 h 86"/>
                  <a:gd name="T26" fmla="*/ 0 w 58"/>
                  <a:gd name="T27" fmla="*/ 34 h 86"/>
                  <a:gd name="T28" fmla="*/ 5 w 58"/>
                  <a:gd name="T29" fmla="*/ 21 h 86"/>
                  <a:gd name="T30" fmla="*/ 16 w 58"/>
                  <a:gd name="T31" fmla="*/ 13 h 86"/>
                  <a:gd name="T32" fmla="*/ 16 w 58"/>
                  <a:gd name="T33" fmla="*/ 13 h 86"/>
                  <a:gd name="T34" fmla="*/ 25 w 58"/>
                  <a:gd name="T35" fmla="*/ 6 h 86"/>
                  <a:gd name="T36" fmla="*/ 37 w 58"/>
                  <a:gd name="T37" fmla="*/ 0 h 86"/>
                  <a:gd name="T38" fmla="*/ 37 w 58"/>
                  <a:gd name="T39" fmla="*/ 0 h 86"/>
                  <a:gd name="T40" fmla="*/ 28 w 58"/>
                  <a:gd name="T41" fmla="*/ 9 h 86"/>
                  <a:gd name="T42" fmla="*/ 19 w 58"/>
                  <a:gd name="T43" fmla="*/ 18 h 86"/>
                  <a:gd name="T44" fmla="*/ 16 w 58"/>
                  <a:gd name="T45" fmla="*/ 27 h 86"/>
                  <a:gd name="T46" fmla="*/ 12 w 58"/>
                  <a:gd name="T47" fmla="*/ 37 h 86"/>
                  <a:gd name="T48" fmla="*/ 12 w 58"/>
                  <a:gd name="T49" fmla="*/ 37 h 86"/>
                  <a:gd name="T50" fmla="*/ 12 w 58"/>
                  <a:gd name="T51" fmla="*/ 3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6">
                    <a:moveTo>
                      <a:pt x="12" y="37"/>
                    </a:moveTo>
                    <a:lnTo>
                      <a:pt x="28" y="63"/>
                    </a:lnTo>
                    <a:lnTo>
                      <a:pt x="28" y="63"/>
                    </a:lnTo>
                    <a:lnTo>
                      <a:pt x="35" y="70"/>
                    </a:lnTo>
                    <a:lnTo>
                      <a:pt x="40" y="76"/>
                    </a:lnTo>
                    <a:lnTo>
                      <a:pt x="49" y="81"/>
                    </a:lnTo>
                    <a:lnTo>
                      <a:pt x="58" y="83"/>
                    </a:lnTo>
                    <a:lnTo>
                      <a:pt x="58" y="83"/>
                    </a:lnTo>
                    <a:lnTo>
                      <a:pt x="53" y="86"/>
                    </a:lnTo>
                    <a:lnTo>
                      <a:pt x="47" y="86"/>
                    </a:lnTo>
                    <a:lnTo>
                      <a:pt x="42" y="83"/>
                    </a:lnTo>
                    <a:lnTo>
                      <a:pt x="35" y="79"/>
                    </a:lnTo>
                    <a:lnTo>
                      <a:pt x="0" y="34"/>
                    </a:lnTo>
                    <a:lnTo>
                      <a:pt x="0" y="34"/>
                    </a:lnTo>
                    <a:lnTo>
                      <a:pt x="5" y="21"/>
                    </a:lnTo>
                    <a:lnTo>
                      <a:pt x="16" y="13"/>
                    </a:lnTo>
                    <a:lnTo>
                      <a:pt x="16" y="13"/>
                    </a:lnTo>
                    <a:lnTo>
                      <a:pt x="25" y="6"/>
                    </a:lnTo>
                    <a:lnTo>
                      <a:pt x="37" y="0"/>
                    </a:lnTo>
                    <a:lnTo>
                      <a:pt x="37" y="0"/>
                    </a:lnTo>
                    <a:lnTo>
                      <a:pt x="28" y="9"/>
                    </a:lnTo>
                    <a:lnTo>
                      <a:pt x="19" y="18"/>
                    </a:lnTo>
                    <a:lnTo>
                      <a:pt x="16" y="27"/>
                    </a:lnTo>
                    <a:lnTo>
                      <a:pt x="12" y="37"/>
                    </a:lnTo>
                    <a:lnTo>
                      <a:pt x="12" y="37"/>
                    </a:lnTo>
                    <a:lnTo>
                      <a:pt x="12" y="37"/>
                    </a:lnTo>
                    <a:close/>
                  </a:path>
                </a:pathLst>
              </a:custGeom>
              <a:solidFill>
                <a:srgbClr val="E2B086"/>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6" name="Freeform 306"/>
              <p:cNvSpPr>
                <a:spLocks noEditPoints="1"/>
              </p:cNvSpPr>
              <p:nvPr/>
            </p:nvSpPr>
            <p:spPr bwMode="auto">
              <a:xfrm>
                <a:off x="2925318" y="3785756"/>
                <a:ext cx="142422" cy="263044"/>
              </a:xfrm>
              <a:custGeom>
                <a:avLst/>
                <a:gdLst>
                  <a:gd name="T0" fmla="*/ 0 w 196"/>
                  <a:gd name="T1" fmla="*/ 42 h 362"/>
                  <a:gd name="T2" fmla="*/ 0 w 196"/>
                  <a:gd name="T3" fmla="*/ 42 h 362"/>
                  <a:gd name="T4" fmla="*/ 0 w 196"/>
                  <a:gd name="T5" fmla="*/ 270 h 362"/>
                  <a:gd name="T6" fmla="*/ 166 w 196"/>
                  <a:gd name="T7" fmla="*/ 362 h 362"/>
                  <a:gd name="T8" fmla="*/ 166 w 196"/>
                  <a:gd name="T9" fmla="*/ 362 h 362"/>
                  <a:gd name="T10" fmla="*/ 163 w 196"/>
                  <a:gd name="T11" fmla="*/ 324 h 362"/>
                  <a:gd name="T12" fmla="*/ 163 w 196"/>
                  <a:gd name="T13" fmla="*/ 285 h 362"/>
                  <a:gd name="T14" fmla="*/ 163 w 196"/>
                  <a:gd name="T15" fmla="*/ 249 h 362"/>
                  <a:gd name="T16" fmla="*/ 166 w 196"/>
                  <a:gd name="T17" fmla="*/ 210 h 362"/>
                  <a:gd name="T18" fmla="*/ 166 w 196"/>
                  <a:gd name="T19" fmla="*/ 210 h 362"/>
                  <a:gd name="T20" fmla="*/ 175 w 196"/>
                  <a:gd name="T21" fmla="*/ 187 h 362"/>
                  <a:gd name="T22" fmla="*/ 182 w 196"/>
                  <a:gd name="T23" fmla="*/ 163 h 362"/>
                  <a:gd name="T24" fmla="*/ 187 w 196"/>
                  <a:gd name="T25" fmla="*/ 138 h 362"/>
                  <a:gd name="T26" fmla="*/ 191 w 196"/>
                  <a:gd name="T27" fmla="*/ 112 h 362"/>
                  <a:gd name="T28" fmla="*/ 194 w 196"/>
                  <a:gd name="T29" fmla="*/ 86 h 362"/>
                  <a:gd name="T30" fmla="*/ 196 w 196"/>
                  <a:gd name="T31" fmla="*/ 58 h 362"/>
                  <a:gd name="T32" fmla="*/ 196 w 196"/>
                  <a:gd name="T33" fmla="*/ 30 h 362"/>
                  <a:gd name="T34" fmla="*/ 194 w 196"/>
                  <a:gd name="T35" fmla="*/ 0 h 362"/>
                  <a:gd name="T36" fmla="*/ 105 w 196"/>
                  <a:gd name="T37" fmla="*/ 18 h 362"/>
                  <a:gd name="T38" fmla="*/ 105 w 196"/>
                  <a:gd name="T39" fmla="*/ 18 h 362"/>
                  <a:gd name="T40" fmla="*/ 91 w 196"/>
                  <a:gd name="T41" fmla="*/ 32 h 362"/>
                  <a:gd name="T42" fmla="*/ 84 w 196"/>
                  <a:gd name="T43" fmla="*/ 35 h 362"/>
                  <a:gd name="T44" fmla="*/ 77 w 196"/>
                  <a:gd name="T45" fmla="*/ 40 h 362"/>
                  <a:gd name="T46" fmla="*/ 70 w 196"/>
                  <a:gd name="T47" fmla="*/ 42 h 362"/>
                  <a:gd name="T48" fmla="*/ 61 w 196"/>
                  <a:gd name="T49" fmla="*/ 44 h 362"/>
                  <a:gd name="T50" fmla="*/ 54 w 196"/>
                  <a:gd name="T51" fmla="*/ 44 h 362"/>
                  <a:gd name="T52" fmla="*/ 45 w 196"/>
                  <a:gd name="T53" fmla="*/ 42 h 362"/>
                  <a:gd name="T54" fmla="*/ 0 w 196"/>
                  <a:gd name="T55" fmla="*/ 42 h 362"/>
                  <a:gd name="T56" fmla="*/ 0 w 196"/>
                  <a:gd name="T57" fmla="*/ 42 h 362"/>
                  <a:gd name="T58" fmla="*/ 177 w 196"/>
                  <a:gd name="T59" fmla="*/ 7 h 362"/>
                  <a:gd name="T60" fmla="*/ 177 w 196"/>
                  <a:gd name="T61" fmla="*/ 7 h 362"/>
                  <a:gd name="T62" fmla="*/ 191 w 196"/>
                  <a:gd name="T63" fmla="*/ 5 h 362"/>
                  <a:gd name="T64" fmla="*/ 191 w 196"/>
                  <a:gd name="T65" fmla="*/ 5 h 362"/>
                  <a:gd name="T66" fmla="*/ 192 w 196"/>
                  <a:gd name="T67" fmla="*/ 33 h 362"/>
                  <a:gd name="T68" fmla="*/ 192 w 196"/>
                  <a:gd name="T69" fmla="*/ 61 h 362"/>
                  <a:gd name="T70" fmla="*/ 191 w 196"/>
                  <a:gd name="T71" fmla="*/ 88 h 362"/>
                  <a:gd name="T72" fmla="*/ 187 w 196"/>
                  <a:gd name="T73" fmla="*/ 114 h 362"/>
                  <a:gd name="T74" fmla="*/ 184 w 196"/>
                  <a:gd name="T75" fmla="*/ 138 h 362"/>
                  <a:gd name="T76" fmla="*/ 177 w 196"/>
                  <a:gd name="T77" fmla="*/ 163 h 362"/>
                  <a:gd name="T78" fmla="*/ 170 w 196"/>
                  <a:gd name="T79" fmla="*/ 186 h 362"/>
                  <a:gd name="T80" fmla="*/ 163 w 196"/>
                  <a:gd name="T81" fmla="*/ 208 h 362"/>
                  <a:gd name="T82" fmla="*/ 163 w 196"/>
                  <a:gd name="T83" fmla="*/ 208 h 362"/>
                  <a:gd name="T84" fmla="*/ 163 w 196"/>
                  <a:gd name="T85" fmla="*/ 208 h 362"/>
                  <a:gd name="T86" fmla="*/ 159 w 196"/>
                  <a:gd name="T87" fmla="*/ 245 h 362"/>
                  <a:gd name="T88" fmla="*/ 157 w 196"/>
                  <a:gd name="T89" fmla="*/ 282 h 362"/>
                  <a:gd name="T90" fmla="*/ 159 w 196"/>
                  <a:gd name="T91" fmla="*/ 319 h 362"/>
                  <a:gd name="T92" fmla="*/ 161 w 196"/>
                  <a:gd name="T93" fmla="*/ 355 h 362"/>
                  <a:gd name="T94" fmla="*/ 147 w 196"/>
                  <a:gd name="T95" fmla="*/ 347 h 362"/>
                  <a:gd name="T96" fmla="*/ 147 w 196"/>
                  <a:gd name="T97" fmla="*/ 347 h 362"/>
                  <a:gd name="T98" fmla="*/ 143 w 196"/>
                  <a:gd name="T99" fmla="*/ 312 h 362"/>
                  <a:gd name="T100" fmla="*/ 143 w 196"/>
                  <a:gd name="T101" fmla="*/ 275 h 362"/>
                  <a:gd name="T102" fmla="*/ 143 w 196"/>
                  <a:gd name="T103" fmla="*/ 238 h 362"/>
                  <a:gd name="T104" fmla="*/ 147 w 196"/>
                  <a:gd name="T105" fmla="*/ 201 h 362"/>
                  <a:gd name="T106" fmla="*/ 147 w 196"/>
                  <a:gd name="T107" fmla="*/ 201 h 362"/>
                  <a:gd name="T108" fmla="*/ 156 w 196"/>
                  <a:gd name="T109" fmla="*/ 177 h 362"/>
                  <a:gd name="T110" fmla="*/ 163 w 196"/>
                  <a:gd name="T111" fmla="*/ 152 h 362"/>
                  <a:gd name="T112" fmla="*/ 170 w 196"/>
                  <a:gd name="T113" fmla="*/ 128 h 362"/>
                  <a:gd name="T114" fmla="*/ 173 w 196"/>
                  <a:gd name="T115" fmla="*/ 103 h 362"/>
                  <a:gd name="T116" fmla="*/ 177 w 196"/>
                  <a:gd name="T117" fmla="*/ 79 h 362"/>
                  <a:gd name="T118" fmla="*/ 178 w 196"/>
                  <a:gd name="T119" fmla="*/ 54 h 362"/>
                  <a:gd name="T120" fmla="*/ 178 w 196"/>
                  <a:gd name="T121" fmla="*/ 32 h 362"/>
                  <a:gd name="T122" fmla="*/ 177 w 196"/>
                  <a:gd name="T123" fmla="*/ 7 h 362"/>
                  <a:gd name="T124" fmla="*/ 177 w 196"/>
                  <a:gd name="T125" fmla="*/ 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 h="362">
                    <a:moveTo>
                      <a:pt x="0" y="42"/>
                    </a:moveTo>
                    <a:lnTo>
                      <a:pt x="0" y="42"/>
                    </a:lnTo>
                    <a:lnTo>
                      <a:pt x="0" y="270"/>
                    </a:lnTo>
                    <a:lnTo>
                      <a:pt x="166" y="362"/>
                    </a:lnTo>
                    <a:lnTo>
                      <a:pt x="166" y="362"/>
                    </a:lnTo>
                    <a:lnTo>
                      <a:pt x="163" y="324"/>
                    </a:lnTo>
                    <a:lnTo>
                      <a:pt x="163" y="285"/>
                    </a:lnTo>
                    <a:lnTo>
                      <a:pt x="163" y="249"/>
                    </a:lnTo>
                    <a:lnTo>
                      <a:pt x="166" y="210"/>
                    </a:lnTo>
                    <a:lnTo>
                      <a:pt x="166" y="210"/>
                    </a:lnTo>
                    <a:lnTo>
                      <a:pt x="175" y="187"/>
                    </a:lnTo>
                    <a:lnTo>
                      <a:pt x="182" y="163"/>
                    </a:lnTo>
                    <a:lnTo>
                      <a:pt x="187" y="138"/>
                    </a:lnTo>
                    <a:lnTo>
                      <a:pt x="191" y="112"/>
                    </a:lnTo>
                    <a:lnTo>
                      <a:pt x="194" y="86"/>
                    </a:lnTo>
                    <a:lnTo>
                      <a:pt x="196" y="58"/>
                    </a:lnTo>
                    <a:lnTo>
                      <a:pt x="196" y="30"/>
                    </a:lnTo>
                    <a:lnTo>
                      <a:pt x="194" y="0"/>
                    </a:lnTo>
                    <a:lnTo>
                      <a:pt x="105" y="18"/>
                    </a:lnTo>
                    <a:lnTo>
                      <a:pt x="105" y="18"/>
                    </a:lnTo>
                    <a:lnTo>
                      <a:pt x="91" y="32"/>
                    </a:lnTo>
                    <a:lnTo>
                      <a:pt x="84" y="35"/>
                    </a:lnTo>
                    <a:lnTo>
                      <a:pt x="77" y="40"/>
                    </a:lnTo>
                    <a:lnTo>
                      <a:pt x="70" y="42"/>
                    </a:lnTo>
                    <a:lnTo>
                      <a:pt x="61" y="44"/>
                    </a:lnTo>
                    <a:lnTo>
                      <a:pt x="54" y="44"/>
                    </a:lnTo>
                    <a:lnTo>
                      <a:pt x="45" y="42"/>
                    </a:lnTo>
                    <a:lnTo>
                      <a:pt x="0" y="42"/>
                    </a:lnTo>
                    <a:lnTo>
                      <a:pt x="0" y="42"/>
                    </a:lnTo>
                    <a:close/>
                    <a:moveTo>
                      <a:pt x="177" y="7"/>
                    </a:moveTo>
                    <a:lnTo>
                      <a:pt x="177" y="7"/>
                    </a:lnTo>
                    <a:lnTo>
                      <a:pt x="191" y="5"/>
                    </a:lnTo>
                    <a:lnTo>
                      <a:pt x="191" y="5"/>
                    </a:lnTo>
                    <a:lnTo>
                      <a:pt x="192" y="33"/>
                    </a:lnTo>
                    <a:lnTo>
                      <a:pt x="192" y="61"/>
                    </a:lnTo>
                    <a:lnTo>
                      <a:pt x="191" y="88"/>
                    </a:lnTo>
                    <a:lnTo>
                      <a:pt x="187" y="114"/>
                    </a:lnTo>
                    <a:lnTo>
                      <a:pt x="184" y="138"/>
                    </a:lnTo>
                    <a:lnTo>
                      <a:pt x="177" y="163"/>
                    </a:lnTo>
                    <a:lnTo>
                      <a:pt x="170" y="186"/>
                    </a:lnTo>
                    <a:lnTo>
                      <a:pt x="163" y="208"/>
                    </a:lnTo>
                    <a:lnTo>
                      <a:pt x="163" y="208"/>
                    </a:lnTo>
                    <a:lnTo>
                      <a:pt x="163" y="208"/>
                    </a:lnTo>
                    <a:lnTo>
                      <a:pt x="159" y="245"/>
                    </a:lnTo>
                    <a:lnTo>
                      <a:pt x="157" y="282"/>
                    </a:lnTo>
                    <a:lnTo>
                      <a:pt x="159" y="319"/>
                    </a:lnTo>
                    <a:lnTo>
                      <a:pt x="161" y="355"/>
                    </a:lnTo>
                    <a:lnTo>
                      <a:pt x="147" y="347"/>
                    </a:lnTo>
                    <a:lnTo>
                      <a:pt x="147" y="347"/>
                    </a:lnTo>
                    <a:lnTo>
                      <a:pt x="143" y="312"/>
                    </a:lnTo>
                    <a:lnTo>
                      <a:pt x="143" y="275"/>
                    </a:lnTo>
                    <a:lnTo>
                      <a:pt x="143" y="238"/>
                    </a:lnTo>
                    <a:lnTo>
                      <a:pt x="147" y="201"/>
                    </a:lnTo>
                    <a:lnTo>
                      <a:pt x="147" y="201"/>
                    </a:lnTo>
                    <a:lnTo>
                      <a:pt x="156" y="177"/>
                    </a:lnTo>
                    <a:lnTo>
                      <a:pt x="163" y="152"/>
                    </a:lnTo>
                    <a:lnTo>
                      <a:pt x="170" y="128"/>
                    </a:lnTo>
                    <a:lnTo>
                      <a:pt x="173" y="103"/>
                    </a:lnTo>
                    <a:lnTo>
                      <a:pt x="177" y="79"/>
                    </a:lnTo>
                    <a:lnTo>
                      <a:pt x="178" y="54"/>
                    </a:lnTo>
                    <a:lnTo>
                      <a:pt x="178" y="32"/>
                    </a:lnTo>
                    <a:lnTo>
                      <a:pt x="177" y="7"/>
                    </a:lnTo>
                    <a:lnTo>
                      <a:pt x="177" y="7"/>
                    </a:lnTo>
                    <a:close/>
                  </a:path>
                </a:pathLst>
              </a:custGeom>
              <a:solidFill>
                <a:schemeClr val="tx1">
                  <a:lumMod val="85000"/>
                  <a:lumOff val="15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7" name="Freeform 307"/>
              <p:cNvSpPr>
                <a:spLocks/>
              </p:cNvSpPr>
              <p:nvPr/>
            </p:nvSpPr>
            <p:spPr bwMode="auto">
              <a:xfrm>
                <a:off x="3029228" y="3789389"/>
                <a:ext cx="35605" cy="254325"/>
              </a:xfrm>
              <a:custGeom>
                <a:avLst/>
                <a:gdLst>
                  <a:gd name="T0" fmla="*/ 4 w 49"/>
                  <a:gd name="T1" fmla="*/ 196 h 350"/>
                  <a:gd name="T2" fmla="*/ 4 w 49"/>
                  <a:gd name="T3" fmla="*/ 196 h 350"/>
                  <a:gd name="T4" fmla="*/ 13 w 49"/>
                  <a:gd name="T5" fmla="*/ 172 h 350"/>
                  <a:gd name="T6" fmla="*/ 20 w 49"/>
                  <a:gd name="T7" fmla="*/ 147 h 350"/>
                  <a:gd name="T8" fmla="*/ 27 w 49"/>
                  <a:gd name="T9" fmla="*/ 123 h 350"/>
                  <a:gd name="T10" fmla="*/ 30 w 49"/>
                  <a:gd name="T11" fmla="*/ 98 h 350"/>
                  <a:gd name="T12" fmla="*/ 34 w 49"/>
                  <a:gd name="T13" fmla="*/ 74 h 350"/>
                  <a:gd name="T14" fmla="*/ 35 w 49"/>
                  <a:gd name="T15" fmla="*/ 49 h 350"/>
                  <a:gd name="T16" fmla="*/ 35 w 49"/>
                  <a:gd name="T17" fmla="*/ 27 h 350"/>
                  <a:gd name="T18" fmla="*/ 34 w 49"/>
                  <a:gd name="T19" fmla="*/ 2 h 350"/>
                  <a:gd name="T20" fmla="*/ 48 w 49"/>
                  <a:gd name="T21" fmla="*/ 0 h 350"/>
                  <a:gd name="T22" fmla="*/ 48 w 49"/>
                  <a:gd name="T23" fmla="*/ 0 h 350"/>
                  <a:gd name="T24" fmla="*/ 49 w 49"/>
                  <a:gd name="T25" fmla="*/ 28 h 350"/>
                  <a:gd name="T26" fmla="*/ 49 w 49"/>
                  <a:gd name="T27" fmla="*/ 56 h 350"/>
                  <a:gd name="T28" fmla="*/ 48 w 49"/>
                  <a:gd name="T29" fmla="*/ 83 h 350"/>
                  <a:gd name="T30" fmla="*/ 44 w 49"/>
                  <a:gd name="T31" fmla="*/ 109 h 350"/>
                  <a:gd name="T32" fmla="*/ 41 w 49"/>
                  <a:gd name="T33" fmla="*/ 133 h 350"/>
                  <a:gd name="T34" fmla="*/ 34 w 49"/>
                  <a:gd name="T35" fmla="*/ 158 h 350"/>
                  <a:gd name="T36" fmla="*/ 27 w 49"/>
                  <a:gd name="T37" fmla="*/ 181 h 350"/>
                  <a:gd name="T38" fmla="*/ 20 w 49"/>
                  <a:gd name="T39" fmla="*/ 203 h 350"/>
                  <a:gd name="T40" fmla="*/ 20 w 49"/>
                  <a:gd name="T41" fmla="*/ 203 h 350"/>
                  <a:gd name="T42" fmla="*/ 20 w 49"/>
                  <a:gd name="T43" fmla="*/ 203 h 350"/>
                  <a:gd name="T44" fmla="*/ 16 w 49"/>
                  <a:gd name="T45" fmla="*/ 240 h 350"/>
                  <a:gd name="T46" fmla="*/ 14 w 49"/>
                  <a:gd name="T47" fmla="*/ 277 h 350"/>
                  <a:gd name="T48" fmla="*/ 16 w 49"/>
                  <a:gd name="T49" fmla="*/ 314 h 350"/>
                  <a:gd name="T50" fmla="*/ 18 w 49"/>
                  <a:gd name="T51" fmla="*/ 350 h 350"/>
                  <a:gd name="T52" fmla="*/ 4 w 49"/>
                  <a:gd name="T53" fmla="*/ 342 h 350"/>
                  <a:gd name="T54" fmla="*/ 4 w 49"/>
                  <a:gd name="T55" fmla="*/ 342 h 350"/>
                  <a:gd name="T56" fmla="*/ 0 w 49"/>
                  <a:gd name="T57" fmla="*/ 307 h 350"/>
                  <a:gd name="T58" fmla="*/ 0 w 49"/>
                  <a:gd name="T59" fmla="*/ 270 h 350"/>
                  <a:gd name="T60" fmla="*/ 0 w 49"/>
                  <a:gd name="T61" fmla="*/ 233 h 350"/>
                  <a:gd name="T62" fmla="*/ 4 w 49"/>
                  <a:gd name="T63" fmla="*/ 196 h 350"/>
                  <a:gd name="T64" fmla="*/ 4 w 49"/>
                  <a:gd name="T65" fmla="*/ 196 h 350"/>
                  <a:gd name="T66" fmla="*/ 4 w 49"/>
                  <a:gd name="T67" fmla="*/ 19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350">
                    <a:moveTo>
                      <a:pt x="4" y="196"/>
                    </a:moveTo>
                    <a:lnTo>
                      <a:pt x="4" y="196"/>
                    </a:lnTo>
                    <a:lnTo>
                      <a:pt x="13" y="172"/>
                    </a:lnTo>
                    <a:lnTo>
                      <a:pt x="20" y="147"/>
                    </a:lnTo>
                    <a:lnTo>
                      <a:pt x="27" y="123"/>
                    </a:lnTo>
                    <a:lnTo>
                      <a:pt x="30" y="98"/>
                    </a:lnTo>
                    <a:lnTo>
                      <a:pt x="34" y="74"/>
                    </a:lnTo>
                    <a:lnTo>
                      <a:pt x="35" y="49"/>
                    </a:lnTo>
                    <a:lnTo>
                      <a:pt x="35" y="27"/>
                    </a:lnTo>
                    <a:lnTo>
                      <a:pt x="34" y="2"/>
                    </a:lnTo>
                    <a:lnTo>
                      <a:pt x="48" y="0"/>
                    </a:lnTo>
                    <a:lnTo>
                      <a:pt x="48" y="0"/>
                    </a:lnTo>
                    <a:lnTo>
                      <a:pt x="49" y="28"/>
                    </a:lnTo>
                    <a:lnTo>
                      <a:pt x="49" y="56"/>
                    </a:lnTo>
                    <a:lnTo>
                      <a:pt x="48" y="83"/>
                    </a:lnTo>
                    <a:lnTo>
                      <a:pt x="44" y="109"/>
                    </a:lnTo>
                    <a:lnTo>
                      <a:pt x="41" y="133"/>
                    </a:lnTo>
                    <a:lnTo>
                      <a:pt x="34" y="158"/>
                    </a:lnTo>
                    <a:lnTo>
                      <a:pt x="27" y="181"/>
                    </a:lnTo>
                    <a:lnTo>
                      <a:pt x="20" y="203"/>
                    </a:lnTo>
                    <a:lnTo>
                      <a:pt x="20" y="203"/>
                    </a:lnTo>
                    <a:lnTo>
                      <a:pt x="20" y="203"/>
                    </a:lnTo>
                    <a:lnTo>
                      <a:pt x="16" y="240"/>
                    </a:lnTo>
                    <a:lnTo>
                      <a:pt x="14" y="277"/>
                    </a:lnTo>
                    <a:lnTo>
                      <a:pt x="16" y="314"/>
                    </a:lnTo>
                    <a:lnTo>
                      <a:pt x="18" y="350"/>
                    </a:lnTo>
                    <a:lnTo>
                      <a:pt x="4" y="342"/>
                    </a:lnTo>
                    <a:lnTo>
                      <a:pt x="4" y="342"/>
                    </a:lnTo>
                    <a:lnTo>
                      <a:pt x="0" y="307"/>
                    </a:lnTo>
                    <a:lnTo>
                      <a:pt x="0" y="270"/>
                    </a:lnTo>
                    <a:lnTo>
                      <a:pt x="0" y="233"/>
                    </a:lnTo>
                    <a:lnTo>
                      <a:pt x="4" y="196"/>
                    </a:lnTo>
                    <a:lnTo>
                      <a:pt x="4" y="196"/>
                    </a:lnTo>
                    <a:lnTo>
                      <a:pt x="4" y="196"/>
                    </a:lnTo>
                    <a:close/>
                  </a:path>
                </a:pathLst>
              </a:custGeom>
              <a:solidFill>
                <a:schemeClr val="tx1">
                  <a:lumMod val="75000"/>
                  <a:lumOff val="25000"/>
                </a:schemeClr>
              </a:solidFill>
              <a:ln w="952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8" name="Freeform 308"/>
              <p:cNvSpPr>
                <a:spLocks/>
              </p:cNvSpPr>
              <p:nvPr/>
            </p:nvSpPr>
            <p:spPr bwMode="auto">
              <a:xfrm>
                <a:off x="2931858" y="4031361"/>
                <a:ext cx="49412" cy="198373"/>
              </a:xfrm>
              <a:custGeom>
                <a:avLst/>
                <a:gdLst>
                  <a:gd name="T0" fmla="*/ 15 w 68"/>
                  <a:gd name="T1" fmla="*/ 266 h 273"/>
                  <a:gd name="T2" fmla="*/ 15 w 68"/>
                  <a:gd name="T3" fmla="*/ 266 h 273"/>
                  <a:gd name="T4" fmla="*/ 24 w 68"/>
                  <a:gd name="T5" fmla="*/ 247 h 273"/>
                  <a:gd name="T6" fmla="*/ 31 w 68"/>
                  <a:gd name="T7" fmla="*/ 226 h 273"/>
                  <a:gd name="T8" fmla="*/ 38 w 68"/>
                  <a:gd name="T9" fmla="*/ 201 h 273"/>
                  <a:gd name="T10" fmla="*/ 43 w 68"/>
                  <a:gd name="T11" fmla="*/ 178 h 273"/>
                  <a:gd name="T12" fmla="*/ 43 w 68"/>
                  <a:gd name="T13" fmla="*/ 178 h 273"/>
                  <a:gd name="T14" fmla="*/ 29 w 68"/>
                  <a:gd name="T15" fmla="*/ 135 h 273"/>
                  <a:gd name="T16" fmla="*/ 17 w 68"/>
                  <a:gd name="T17" fmla="*/ 91 h 273"/>
                  <a:gd name="T18" fmla="*/ 7 w 68"/>
                  <a:gd name="T19" fmla="*/ 45 h 273"/>
                  <a:gd name="T20" fmla="*/ 0 w 68"/>
                  <a:gd name="T21" fmla="*/ 0 h 273"/>
                  <a:gd name="T22" fmla="*/ 0 w 68"/>
                  <a:gd name="T23" fmla="*/ 0 h 273"/>
                  <a:gd name="T24" fmla="*/ 56 w 68"/>
                  <a:gd name="T25" fmla="*/ 12 h 273"/>
                  <a:gd name="T26" fmla="*/ 29 w 68"/>
                  <a:gd name="T27" fmla="*/ 31 h 273"/>
                  <a:gd name="T28" fmla="*/ 68 w 68"/>
                  <a:gd name="T29" fmla="*/ 175 h 273"/>
                  <a:gd name="T30" fmla="*/ 54 w 68"/>
                  <a:gd name="T31" fmla="*/ 266 h 273"/>
                  <a:gd name="T32" fmla="*/ 54 w 68"/>
                  <a:gd name="T33" fmla="*/ 266 h 273"/>
                  <a:gd name="T34" fmla="*/ 43 w 68"/>
                  <a:gd name="T35" fmla="*/ 271 h 273"/>
                  <a:gd name="T36" fmla="*/ 33 w 68"/>
                  <a:gd name="T37" fmla="*/ 273 h 273"/>
                  <a:gd name="T38" fmla="*/ 24 w 68"/>
                  <a:gd name="T39" fmla="*/ 271 h 273"/>
                  <a:gd name="T40" fmla="*/ 15 w 68"/>
                  <a:gd name="T41" fmla="*/ 266 h 273"/>
                  <a:gd name="T42" fmla="*/ 15 w 68"/>
                  <a:gd name="T43" fmla="*/ 266 h 273"/>
                  <a:gd name="T44" fmla="*/ 15 w 68"/>
                  <a:gd name="T45" fmla="*/ 26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273">
                    <a:moveTo>
                      <a:pt x="15" y="266"/>
                    </a:moveTo>
                    <a:lnTo>
                      <a:pt x="15" y="266"/>
                    </a:lnTo>
                    <a:lnTo>
                      <a:pt x="24" y="247"/>
                    </a:lnTo>
                    <a:lnTo>
                      <a:pt x="31" y="226"/>
                    </a:lnTo>
                    <a:lnTo>
                      <a:pt x="38" y="201"/>
                    </a:lnTo>
                    <a:lnTo>
                      <a:pt x="43" y="178"/>
                    </a:lnTo>
                    <a:lnTo>
                      <a:pt x="43" y="178"/>
                    </a:lnTo>
                    <a:lnTo>
                      <a:pt x="29" y="135"/>
                    </a:lnTo>
                    <a:lnTo>
                      <a:pt x="17" y="91"/>
                    </a:lnTo>
                    <a:lnTo>
                      <a:pt x="7" y="45"/>
                    </a:lnTo>
                    <a:lnTo>
                      <a:pt x="0" y="0"/>
                    </a:lnTo>
                    <a:lnTo>
                      <a:pt x="0" y="0"/>
                    </a:lnTo>
                    <a:lnTo>
                      <a:pt x="56" y="12"/>
                    </a:lnTo>
                    <a:lnTo>
                      <a:pt x="29" y="31"/>
                    </a:lnTo>
                    <a:lnTo>
                      <a:pt x="68" y="175"/>
                    </a:lnTo>
                    <a:lnTo>
                      <a:pt x="54" y="266"/>
                    </a:lnTo>
                    <a:lnTo>
                      <a:pt x="54" y="266"/>
                    </a:lnTo>
                    <a:lnTo>
                      <a:pt x="43" y="271"/>
                    </a:lnTo>
                    <a:lnTo>
                      <a:pt x="33" y="273"/>
                    </a:lnTo>
                    <a:lnTo>
                      <a:pt x="24" y="271"/>
                    </a:lnTo>
                    <a:lnTo>
                      <a:pt x="15" y="266"/>
                    </a:lnTo>
                    <a:lnTo>
                      <a:pt x="15" y="266"/>
                    </a:lnTo>
                    <a:lnTo>
                      <a:pt x="15" y="266"/>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9" name="Freeform 309"/>
              <p:cNvSpPr>
                <a:spLocks/>
              </p:cNvSpPr>
              <p:nvPr/>
            </p:nvSpPr>
            <p:spPr bwMode="auto">
              <a:xfrm>
                <a:off x="2928951" y="4191222"/>
                <a:ext cx="63944" cy="69609"/>
              </a:xfrm>
              <a:custGeom>
                <a:avLst/>
                <a:gdLst>
                  <a:gd name="T0" fmla="*/ 0 w 88"/>
                  <a:gd name="T1" fmla="*/ 83 h 91"/>
                  <a:gd name="T2" fmla="*/ 0 w 88"/>
                  <a:gd name="T3" fmla="*/ 83 h 91"/>
                  <a:gd name="T4" fmla="*/ 11 w 88"/>
                  <a:gd name="T5" fmla="*/ 65 h 91"/>
                  <a:gd name="T6" fmla="*/ 19 w 88"/>
                  <a:gd name="T7" fmla="*/ 46 h 91"/>
                  <a:gd name="T8" fmla="*/ 19 w 88"/>
                  <a:gd name="T9" fmla="*/ 46 h 91"/>
                  <a:gd name="T10" fmla="*/ 28 w 88"/>
                  <a:gd name="T11" fmla="*/ 51 h 91"/>
                  <a:gd name="T12" fmla="*/ 37 w 88"/>
                  <a:gd name="T13" fmla="*/ 53 h 91"/>
                  <a:gd name="T14" fmla="*/ 47 w 88"/>
                  <a:gd name="T15" fmla="*/ 51 h 91"/>
                  <a:gd name="T16" fmla="*/ 58 w 88"/>
                  <a:gd name="T17" fmla="*/ 46 h 91"/>
                  <a:gd name="T18" fmla="*/ 88 w 88"/>
                  <a:gd name="T19" fmla="*/ 0 h 91"/>
                  <a:gd name="T20" fmla="*/ 88 w 88"/>
                  <a:gd name="T21" fmla="*/ 34 h 91"/>
                  <a:gd name="T22" fmla="*/ 68 w 88"/>
                  <a:gd name="T23" fmla="*/ 42 h 91"/>
                  <a:gd name="T24" fmla="*/ 68 w 88"/>
                  <a:gd name="T25" fmla="*/ 60 h 91"/>
                  <a:gd name="T26" fmla="*/ 68 w 88"/>
                  <a:gd name="T27" fmla="*/ 60 h 91"/>
                  <a:gd name="T28" fmla="*/ 61 w 88"/>
                  <a:gd name="T29" fmla="*/ 70 h 91"/>
                  <a:gd name="T30" fmla="*/ 54 w 88"/>
                  <a:gd name="T31" fmla="*/ 79 h 91"/>
                  <a:gd name="T32" fmla="*/ 46 w 88"/>
                  <a:gd name="T33" fmla="*/ 84 h 91"/>
                  <a:gd name="T34" fmla="*/ 37 w 88"/>
                  <a:gd name="T35" fmla="*/ 90 h 91"/>
                  <a:gd name="T36" fmla="*/ 28 w 88"/>
                  <a:gd name="T37" fmla="*/ 91 h 91"/>
                  <a:gd name="T38" fmla="*/ 19 w 88"/>
                  <a:gd name="T39" fmla="*/ 90 h 91"/>
                  <a:gd name="T40" fmla="*/ 11 w 88"/>
                  <a:gd name="T41" fmla="*/ 86 h 91"/>
                  <a:gd name="T42" fmla="*/ 0 w 88"/>
                  <a:gd name="T43" fmla="*/ 83 h 91"/>
                  <a:gd name="T44" fmla="*/ 0 w 88"/>
                  <a:gd name="T45" fmla="*/ 83 h 91"/>
                  <a:gd name="T46" fmla="*/ 0 w 88"/>
                  <a:gd name="T47" fmla="*/ 83 h 91"/>
                  <a:gd name="connsiteX0" fmla="*/ 0 w 10000"/>
                  <a:gd name="connsiteY0" fmla="*/ 9121 h 10000"/>
                  <a:gd name="connsiteX1" fmla="*/ 0 w 10000"/>
                  <a:gd name="connsiteY1" fmla="*/ 9121 h 10000"/>
                  <a:gd name="connsiteX2" fmla="*/ 1250 w 10000"/>
                  <a:gd name="connsiteY2" fmla="*/ 7143 h 10000"/>
                  <a:gd name="connsiteX3" fmla="*/ 2159 w 10000"/>
                  <a:gd name="connsiteY3" fmla="*/ 5055 h 10000"/>
                  <a:gd name="connsiteX4" fmla="*/ 2159 w 10000"/>
                  <a:gd name="connsiteY4" fmla="*/ 5055 h 10000"/>
                  <a:gd name="connsiteX5" fmla="*/ 3182 w 10000"/>
                  <a:gd name="connsiteY5" fmla="*/ 5604 h 10000"/>
                  <a:gd name="connsiteX6" fmla="*/ 4205 w 10000"/>
                  <a:gd name="connsiteY6" fmla="*/ 5824 h 10000"/>
                  <a:gd name="connsiteX7" fmla="*/ 5341 w 10000"/>
                  <a:gd name="connsiteY7" fmla="*/ 5604 h 10000"/>
                  <a:gd name="connsiteX8" fmla="*/ 6591 w 10000"/>
                  <a:gd name="connsiteY8" fmla="*/ 5055 h 10000"/>
                  <a:gd name="connsiteX9" fmla="*/ 10000 w 10000"/>
                  <a:gd name="connsiteY9" fmla="*/ 0 h 10000"/>
                  <a:gd name="connsiteX10" fmla="*/ 10000 w 10000"/>
                  <a:gd name="connsiteY10" fmla="*/ 3736 h 10000"/>
                  <a:gd name="connsiteX11" fmla="*/ 7727 w 10000"/>
                  <a:gd name="connsiteY11" fmla="*/ 4615 h 10000"/>
                  <a:gd name="connsiteX12" fmla="*/ 7727 w 10000"/>
                  <a:gd name="connsiteY12" fmla="*/ 6593 h 10000"/>
                  <a:gd name="connsiteX13" fmla="*/ 7727 w 10000"/>
                  <a:gd name="connsiteY13" fmla="*/ 6593 h 10000"/>
                  <a:gd name="connsiteX14" fmla="*/ 6932 w 10000"/>
                  <a:gd name="connsiteY14" fmla="*/ 7692 h 10000"/>
                  <a:gd name="connsiteX15" fmla="*/ 6136 w 10000"/>
                  <a:gd name="connsiteY15" fmla="*/ 8681 h 10000"/>
                  <a:gd name="connsiteX16" fmla="*/ 5227 w 10000"/>
                  <a:gd name="connsiteY16" fmla="*/ 9231 h 10000"/>
                  <a:gd name="connsiteX17" fmla="*/ 4205 w 10000"/>
                  <a:gd name="connsiteY17" fmla="*/ 9890 h 10000"/>
                  <a:gd name="connsiteX18" fmla="*/ 3182 w 10000"/>
                  <a:gd name="connsiteY18" fmla="*/ 10000 h 10000"/>
                  <a:gd name="connsiteX19" fmla="*/ 2159 w 10000"/>
                  <a:gd name="connsiteY19" fmla="*/ 9890 h 10000"/>
                  <a:gd name="connsiteX20" fmla="*/ 0 w 10000"/>
                  <a:gd name="connsiteY20" fmla="*/ 9121 h 10000"/>
                  <a:gd name="connsiteX21" fmla="*/ 0 w 10000"/>
                  <a:gd name="connsiteY21" fmla="*/ 9121 h 10000"/>
                  <a:gd name="connsiteX22" fmla="*/ 0 w 10000"/>
                  <a:gd name="connsiteY22" fmla="*/ 9121 h 10000"/>
                  <a:gd name="connsiteX0" fmla="*/ 0 w 10000"/>
                  <a:gd name="connsiteY0" fmla="*/ 9121 h 10508"/>
                  <a:gd name="connsiteX1" fmla="*/ 0 w 10000"/>
                  <a:gd name="connsiteY1" fmla="*/ 9121 h 10508"/>
                  <a:gd name="connsiteX2" fmla="*/ 1250 w 10000"/>
                  <a:gd name="connsiteY2" fmla="*/ 7143 h 10508"/>
                  <a:gd name="connsiteX3" fmla="*/ 2159 w 10000"/>
                  <a:gd name="connsiteY3" fmla="*/ 5055 h 10508"/>
                  <a:gd name="connsiteX4" fmla="*/ 2159 w 10000"/>
                  <a:gd name="connsiteY4" fmla="*/ 5055 h 10508"/>
                  <a:gd name="connsiteX5" fmla="*/ 3182 w 10000"/>
                  <a:gd name="connsiteY5" fmla="*/ 5604 h 10508"/>
                  <a:gd name="connsiteX6" fmla="*/ 4205 w 10000"/>
                  <a:gd name="connsiteY6" fmla="*/ 5824 h 10508"/>
                  <a:gd name="connsiteX7" fmla="*/ 5341 w 10000"/>
                  <a:gd name="connsiteY7" fmla="*/ 5604 h 10508"/>
                  <a:gd name="connsiteX8" fmla="*/ 6591 w 10000"/>
                  <a:gd name="connsiteY8" fmla="*/ 5055 h 10508"/>
                  <a:gd name="connsiteX9" fmla="*/ 10000 w 10000"/>
                  <a:gd name="connsiteY9" fmla="*/ 0 h 10508"/>
                  <a:gd name="connsiteX10" fmla="*/ 10000 w 10000"/>
                  <a:gd name="connsiteY10" fmla="*/ 3736 h 10508"/>
                  <a:gd name="connsiteX11" fmla="*/ 7727 w 10000"/>
                  <a:gd name="connsiteY11" fmla="*/ 4615 h 10508"/>
                  <a:gd name="connsiteX12" fmla="*/ 7727 w 10000"/>
                  <a:gd name="connsiteY12" fmla="*/ 6593 h 10508"/>
                  <a:gd name="connsiteX13" fmla="*/ 7727 w 10000"/>
                  <a:gd name="connsiteY13" fmla="*/ 6593 h 10508"/>
                  <a:gd name="connsiteX14" fmla="*/ 6932 w 10000"/>
                  <a:gd name="connsiteY14" fmla="*/ 7692 h 10508"/>
                  <a:gd name="connsiteX15" fmla="*/ 6136 w 10000"/>
                  <a:gd name="connsiteY15" fmla="*/ 8681 h 10508"/>
                  <a:gd name="connsiteX16" fmla="*/ 5227 w 10000"/>
                  <a:gd name="connsiteY16" fmla="*/ 9231 h 10508"/>
                  <a:gd name="connsiteX17" fmla="*/ 4205 w 10000"/>
                  <a:gd name="connsiteY17" fmla="*/ 9890 h 10508"/>
                  <a:gd name="connsiteX18" fmla="*/ 3182 w 10000"/>
                  <a:gd name="connsiteY18" fmla="*/ 10000 h 10508"/>
                  <a:gd name="connsiteX19" fmla="*/ 1094 w 10000"/>
                  <a:gd name="connsiteY19" fmla="*/ 10508 h 10508"/>
                  <a:gd name="connsiteX20" fmla="*/ 0 w 10000"/>
                  <a:gd name="connsiteY20" fmla="*/ 9121 h 10508"/>
                  <a:gd name="connsiteX21" fmla="*/ 0 w 10000"/>
                  <a:gd name="connsiteY21" fmla="*/ 9121 h 10508"/>
                  <a:gd name="connsiteX22" fmla="*/ 0 w 10000"/>
                  <a:gd name="connsiteY22" fmla="*/ 9121 h 10508"/>
                  <a:gd name="connsiteX0" fmla="*/ 0 w 10000"/>
                  <a:gd name="connsiteY0" fmla="*/ 9121 h 10508"/>
                  <a:gd name="connsiteX1" fmla="*/ 0 w 10000"/>
                  <a:gd name="connsiteY1" fmla="*/ 9121 h 10508"/>
                  <a:gd name="connsiteX2" fmla="*/ 1250 w 10000"/>
                  <a:gd name="connsiteY2" fmla="*/ 7143 h 10508"/>
                  <a:gd name="connsiteX3" fmla="*/ 2159 w 10000"/>
                  <a:gd name="connsiteY3" fmla="*/ 5055 h 10508"/>
                  <a:gd name="connsiteX4" fmla="*/ 2159 w 10000"/>
                  <a:gd name="connsiteY4" fmla="*/ 5055 h 10508"/>
                  <a:gd name="connsiteX5" fmla="*/ 3182 w 10000"/>
                  <a:gd name="connsiteY5" fmla="*/ 5604 h 10508"/>
                  <a:gd name="connsiteX6" fmla="*/ 4205 w 10000"/>
                  <a:gd name="connsiteY6" fmla="*/ 5824 h 10508"/>
                  <a:gd name="connsiteX7" fmla="*/ 5341 w 10000"/>
                  <a:gd name="connsiteY7" fmla="*/ 5604 h 10508"/>
                  <a:gd name="connsiteX8" fmla="*/ 6591 w 10000"/>
                  <a:gd name="connsiteY8" fmla="*/ 5055 h 10508"/>
                  <a:gd name="connsiteX9" fmla="*/ 10000 w 10000"/>
                  <a:gd name="connsiteY9" fmla="*/ 0 h 10508"/>
                  <a:gd name="connsiteX10" fmla="*/ 10000 w 10000"/>
                  <a:gd name="connsiteY10" fmla="*/ 3736 h 10508"/>
                  <a:gd name="connsiteX11" fmla="*/ 7727 w 10000"/>
                  <a:gd name="connsiteY11" fmla="*/ 4615 h 10508"/>
                  <a:gd name="connsiteX12" fmla="*/ 7727 w 10000"/>
                  <a:gd name="connsiteY12" fmla="*/ 6593 h 10508"/>
                  <a:gd name="connsiteX13" fmla="*/ 7727 w 10000"/>
                  <a:gd name="connsiteY13" fmla="*/ 6593 h 10508"/>
                  <a:gd name="connsiteX14" fmla="*/ 6932 w 10000"/>
                  <a:gd name="connsiteY14" fmla="*/ 7692 h 10508"/>
                  <a:gd name="connsiteX15" fmla="*/ 6136 w 10000"/>
                  <a:gd name="connsiteY15" fmla="*/ 8681 h 10508"/>
                  <a:gd name="connsiteX16" fmla="*/ 5227 w 10000"/>
                  <a:gd name="connsiteY16" fmla="*/ 9231 h 10508"/>
                  <a:gd name="connsiteX17" fmla="*/ 4205 w 10000"/>
                  <a:gd name="connsiteY17" fmla="*/ 9890 h 10508"/>
                  <a:gd name="connsiteX18" fmla="*/ 1094 w 10000"/>
                  <a:gd name="connsiteY18" fmla="*/ 10508 h 10508"/>
                  <a:gd name="connsiteX19" fmla="*/ 0 w 10000"/>
                  <a:gd name="connsiteY19" fmla="*/ 9121 h 10508"/>
                  <a:gd name="connsiteX20" fmla="*/ 0 w 10000"/>
                  <a:gd name="connsiteY20" fmla="*/ 9121 h 10508"/>
                  <a:gd name="connsiteX21" fmla="*/ 0 w 10000"/>
                  <a:gd name="connsiteY21" fmla="*/ 9121 h 10508"/>
                  <a:gd name="connsiteX0" fmla="*/ 0 w 10000"/>
                  <a:gd name="connsiteY0" fmla="*/ 9121 h 10527"/>
                  <a:gd name="connsiteX1" fmla="*/ 0 w 10000"/>
                  <a:gd name="connsiteY1" fmla="*/ 9121 h 10527"/>
                  <a:gd name="connsiteX2" fmla="*/ 1250 w 10000"/>
                  <a:gd name="connsiteY2" fmla="*/ 7143 h 10527"/>
                  <a:gd name="connsiteX3" fmla="*/ 2159 w 10000"/>
                  <a:gd name="connsiteY3" fmla="*/ 5055 h 10527"/>
                  <a:gd name="connsiteX4" fmla="*/ 2159 w 10000"/>
                  <a:gd name="connsiteY4" fmla="*/ 5055 h 10527"/>
                  <a:gd name="connsiteX5" fmla="*/ 3182 w 10000"/>
                  <a:gd name="connsiteY5" fmla="*/ 5604 h 10527"/>
                  <a:gd name="connsiteX6" fmla="*/ 4205 w 10000"/>
                  <a:gd name="connsiteY6" fmla="*/ 5824 h 10527"/>
                  <a:gd name="connsiteX7" fmla="*/ 5341 w 10000"/>
                  <a:gd name="connsiteY7" fmla="*/ 5604 h 10527"/>
                  <a:gd name="connsiteX8" fmla="*/ 6591 w 10000"/>
                  <a:gd name="connsiteY8" fmla="*/ 5055 h 10527"/>
                  <a:gd name="connsiteX9" fmla="*/ 10000 w 10000"/>
                  <a:gd name="connsiteY9" fmla="*/ 0 h 10527"/>
                  <a:gd name="connsiteX10" fmla="*/ 10000 w 10000"/>
                  <a:gd name="connsiteY10" fmla="*/ 3736 h 10527"/>
                  <a:gd name="connsiteX11" fmla="*/ 7727 w 10000"/>
                  <a:gd name="connsiteY11" fmla="*/ 4615 h 10527"/>
                  <a:gd name="connsiteX12" fmla="*/ 7727 w 10000"/>
                  <a:gd name="connsiteY12" fmla="*/ 6593 h 10527"/>
                  <a:gd name="connsiteX13" fmla="*/ 7727 w 10000"/>
                  <a:gd name="connsiteY13" fmla="*/ 6593 h 10527"/>
                  <a:gd name="connsiteX14" fmla="*/ 6932 w 10000"/>
                  <a:gd name="connsiteY14" fmla="*/ 7692 h 10527"/>
                  <a:gd name="connsiteX15" fmla="*/ 6136 w 10000"/>
                  <a:gd name="connsiteY15" fmla="*/ 8681 h 10527"/>
                  <a:gd name="connsiteX16" fmla="*/ 5227 w 10000"/>
                  <a:gd name="connsiteY16" fmla="*/ 9231 h 10527"/>
                  <a:gd name="connsiteX17" fmla="*/ 4205 w 10000"/>
                  <a:gd name="connsiteY17" fmla="*/ 9890 h 10527"/>
                  <a:gd name="connsiteX18" fmla="*/ 1094 w 10000"/>
                  <a:gd name="connsiteY18" fmla="*/ 10508 h 10527"/>
                  <a:gd name="connsiteX19" fmla="*/ 0 w 10000"/>
                  <a:gd name="connsiteY19" fmla="*/ 9121 h 10527"/>
                  <a:gd name="connsiteX20" fmla="*/ 0 w 10000"/>
                  <a:gd name="connsiteY20" fmla="*/ 9121 h 10527"/>
                  <a:gd name="connsiteX21" fmla="*/ 0 w 10000"/>
                  <a:gd name="connsiteY21" fmla="*/ 9121 h 1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10527">
                    <a:moveTo>
                      <a:pt x="0" y="9121"/>
                    </a:moveTo>
                    <a:lnTo>
                      <a:pt x="0" y="9121"/>
                    </a:lnTo>
                    <a:lnTo>
                      <a:pt x="1250" y="7143"/>
                    </a:lnTo>
                    <a:lnTo>
                      <a:pt x="2159" y="5055"/>
                    </a:lnTo>
                    <a:lnTo>
                      <a:pt x="2159" y="5055"/>
                    </a:lnTo>
                    <a:lnTo>
                      <a:pt x="3182" y="5604"/>
                    </a:lnTo>
                    <a:lnTo>
                      <a:pt x="4205" y="5824"/>
                    </a:lnTo>
                    <a:lnTo>
                      <a:pt x="5341" y="5604"/>
                    </a:lnTo>
                    <a:lnTo>
                      <a:pt x="6591" y="5055"/>
                    </a:lnTo>
                    <a:lnTo>
                      <a:pt x="10000" y="0"/>
                    </a:lnTo>
                    <a:lnTo>
                      <a:pt x="10000" y="3736"/>
                    </a:lnTo>
                    <a:lnTo>
                      <a:pt x="7727" y="4615"/>
                    </a:lnTo>
                    <a:lnTo>
                      <a:pt x="7727" y="6593"/>
                    </a:lnTo>
                    <a:lnTo>
                      <a:pt x="7727" y="6593"/>
                    </a:lnTo>
                    <a:lnTo>
                      <a:pt x="6932" y="7692"/>
                    </a:lnTo>
                    <a:lnTo>
                      <a:pt x="6136" y="8681"/>
                    </a:lnTo>
                    <a:lnTo>
                      <a:pt x="5227" y="9231"/>
                    </a:lnTo>
                    <a:lnTo>
                      <a:pt x="4205" y="9890"/>
                    </a:lnTo>
                    <a:cubicBezTo>
                      <a:pt x="3516" y="10103"/>
                      <a:pt x="1795" y="10636"/>
                      <a:pt x="1094" y="10508"/>
                    </a:cubicBezTo>
                    <a:cubicBezTo>
                      <a:pt x="393" y="10380"/>
                      <a:pt x="182" y="9352"/>
                      <a:pt x="0" y="9121"/>
                    </a:cubicBezTo>
                    <a:lnTo>
                      <a:pt x="0" y="9121"/>
                    </a:lnTo>
                    <a:lnTo>
                      <a:pt x="0" y="9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310"/>
              <p:cNvSpPr>
                <a:spLocks/>
              </p:cNvSpPr>
              <p:nvPr/>
            </p:nvSpPr>
            <p:spPr bwMode="auto">
              <a:xfrm>
                <a:off x="2973277" y="3386830"/>
                <a:ext cx="75571" cy="200553"/>
              </a:xfrm>
              <a:custGeom>
                <a:avLst/>
                <a:gdLst>
                  <a:gd name="T0" fmla="*/ 56 w 104"/>
                  <a:gd name="T1" fmla="*/ 12 h 276"/>
                  <a:gd name="T2" fmla="*/ 41 w 104"/>
                  <a:gd name="T3" fmla="*/ 29 h 276"/>
                  <a:gd name="T4" fmla="*/ 23 w 104"/>
                  <a:gd name="T5" fmla="*/ 38 h 276"/>
                  <a:gd name="T6" fmla="*/ 23 w 104"/>
                  <a:gd name="T7" fmla="*/ 50 h 276"/>
                  <a:gd name="T8" fmla="*/ 16 w 104"/>
                  <a:gd name="T9" fmla="*/ 71 h 276"/>
                  <a:gd name="T10" fmla="*/ 9 w 104"/>
                  <a:gd name="T11" fmla="*/ 80 h 276"/>
                  <a:gd name="T12" fmla="*/ 21 w 104"/>
                  <a:gd name="T13" fmla="*/ 115 h 276"/>
                  <a:gd name="T14" fmla="*/ 37 w 104"/>
                  <a:gd name="T15" fmla="*/ 133 h 276"/>
                  <a:gd name="T16" fmla="*/ 58 w 104"/>
                  <a:gd name="T17" fmla="*/ 136 h 276"/>
                  <a:gd name="T18" fmla="*/ 84 w 104"/>
                  <a:gd name="T19" fmla="*/ 124 h 276"/>
                  <a:gd name="T20" fmla="*/ 74 w 104"/>
                  <a:gd name="T21" fmla="*/ 134 h 276"/>
                  <a:gd name="T22" fmla="*/ 55 w 104"/>
                  <a:gd name="T23" fmla="*/ 147 h 276"/>
                  <a:gd name="T24" fmla="*/ 44 w 104"/>
                  <a:gd name="T25" fmla="*/ 147 h 276"/>
                  <a:gd name="T26" fmla="*/ 30 w 104"/>
                  <a:gd name="T27" fmla="*/ 190 h 276"/>
                  <a:gd name="T28" fmla="*/ 35 w 104"/>
                  <a:gd name="T29" fmla="*/ 276 h 276"/>
                  <a:gd name="T30" fmla="*/ 11 w 104"/>
                  <a:gd name="T31" fmla="*/ 131 h 276"/>
                  <a:gd name="T32" fmla="*/ 11 w 104"/>
                  <a:gd name="T33" fmla="*/ 120 h 276"/>
                  <a:gd name="T34" fmla="*/ 7 w 104"/>
                  <a:gd name="T35" fmla="*/ 106 h 276"/>
                  <a:gd name="T36" fmla="*/ 0 w 104"/>
                  <a:gd name="T37" fmla="*/ 87 h 276"/>
                  <a:gd name="T38" fmla="*/ 0 w 104"/>
                  <a:gd name="T39" fmla="*/ 78 h 276"/>
                  <a:gd name="T40" fmla="*/ 0 w 104"/>
                  <a:gd name="T41" fmla="*/ 71 h 276"/>
                  <a:gd name="T42" fmla="*/ 18 w 104"/>
                  <a:gd name="T43" fmla="*/ 33 h 276"/>
                  <a:gd name="T44" fmla="*/ 28 w 104"/>
                  <a:gd name="T45" fmla="*/ 28 h 276"/>
                  <a:gd name="T46" fmla="*/ 46 w 104"/>
                  <a:gd name="T47" fmla="*/ 10 h 276"/>
                  <a:gd name="T48" fmla="*/ 53 w 104"/>
                  <a:gd name="T49" fmla="*/ 0 h 276"/>
                  <a:gd name="T50" fmla="*/ 72 w 104"/>
                  <a:gd name="T51" fmla="*/ 5 h 276"/>
                  <a:gd name="T52" fmla="*/ 86 w 104"/>
                  <a:gd name="T53" fmla="*/ 15 h 276"/>
                  <a:gd name="T54" fmla="*/ 95 w 104"/>
                  <a:gd name="T55" fmla="*/ 29 h 276"/>
                  <a:gd name="T56" fmla="*/ 98 w 104"/>
                  <a:gd name="T57" fmla="*/ 50 h 276"/>
                  <a:gd name="T58" fmla="*/ 102 w 104"/>
                  <a:gd name="T59" fmla="*/ 61 h 276"/>
                  <a:gd name="T60" fmla="*/ 102 w 104"/>
                  <a:gd name="T61" fmla="*/ 82 h 276"/>
                  <a:gd name="T62" fmla="*/ 98 w 104"/>
                  <a:gd name="T63" fmla="*/ 94 h 276"/>
                  <a:gd name="T64" fmla="*/ 98 w 104"/>
                  <a:gd name="T65" fmla="*/ 70 h 276"/>
                  <a:gd name="T66" fmla="*/ 93 w 104"/>
                  <a:gd name="T67" fmla="*/ 49 h 276"/>
                  <a:gd name="T68" fmla="*/ 86 w 104"/>
                  <a:gd name="T69" fmla="*/ 35 h 276"/>
                  <a:gd name="T70" fmla="*/ 67 w 104"/>
                  <a:gd name="T71" fmla="*/ 17 h 276"/>
                  <a:gd name="T72" fmla="*/ 56 w 104"/>
                  <a:gd name="T73"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276">
                    <a:moveTo>
                      <a:pt x="56" y="12"/>
                    </a:moveTo>
                    <a:lnTo>
                      <a:pt x="56" y="12"/>
                    </a:lnTo>
                    <a:lnTo>
                      <a:pt x="49" y="22"/>
                    </a:lnTo>
                    <a:lnTo>
                      <a:pt x="41" y="29"/>
                    </a:lnTo>
                    <a:lnTo>
                      <a:pt x="34" y="36"/>
                    </a:lnTo>
                    <a:lnTo>
                      <a:pt x="23" y="38"/>
                    </a:lnTo>
                    <a:lnTo>
                      <a:pt x="23" y="38"/>
                    </a:lnTo>
                    <a:lnTo>
                      <a:pt x="23" y="50"/>
                    </a:lnTo>
                    <a:lnTo>
                      <a:pt x="20" y="63"/>
                    </a:lnTo>
                    <a:lnTo>
                      <a:pt x="16" y="71"/>
                    </a:lnTo>
                    <a:lnTo>
                      <a:pt x="9" y="80"/>
                    </a:lnTo>
                    <a:lnTo>
                      <a:pt x="9" y="80"/>
                    </a:lnTo>
                    <a:lnTo>
                      <a:pt x="14" y="99"/>
                    </a:lnTo>
                    <a:lnTo>
                      <a:pt x="21" y="115"/>
                    </a:lnTo>
                    <a:lnTo>
                      <a:pt x="28" y="126"/>
                    </a:lnTo>
                    <a:lnTo>
                      <a:pt x="37" y="133"/>
                    </a:lnTo>
                    <a:lnTo>
                      <a:pt x="48" y="136"/>
                    </a:lnTo>
                    <a:lnTo>
                      <a:pt x="58" y="136"/>
                    </a:lnTo>
                    <a:lnTo>
                      <a:pt x="70" y="133"/>
                    </a:lnTo>
                    <a:lnTo>
                      <a:pt x="84" y="124"/>
                    </a:lnTo>
                    <a:lnTo>
                      <a:pt x="84" y="124"/>
                    </a:lnTo>
                    <a:lnTo>
                      <a:pt x="74" y="134"/>
                    </a:lnTo>
                    <a:lnTo>
                      <a:pt x="65" y="141"/>
                    </a:lnTo>
                    <a:lnTo>
                      <a:pt x="55" y="147"/>
                    </a:lnTo>
                    <a:lnTo>
                      <a:pt x="44" y="147"/>
                    </a:lnTo>
                    <a:lnTo>
                      <a:pt x="44" y="147"/>
                    </a:lnTo>
                    <a:lnTo>
                      <a:pt x="35" y="145"/>
                    </a:lnTo>
                    <a:lnTo>
                      <a:pt x="30" y="190"/>
                    </a:lnTo>
                    <a:lnTo>
                      <a:pt x="48" y="248"/>
                    </a:lnTo>
                    <a:lnTo>
                      <a:pt x="35" y="276"/>
                    </a:lnTo>
                    <a:lnTo>
                      <a:pt x="11" y="185"/>
                    </a:lnTo>
                    <a:lnTo>
                      <a:pt x="11" y="131"/>
                    </a:lnTo>
                    <a:lnTo>
                      <a:pt x="11" y="120"/>
                    </a:lnTo>
                    <a:lnTo>
                      <a:pt x="11" y="120"/>
                    </a:lnTo>
                    <a:lnTo>
                      <a:pt x="7" y="106"/>
                    </a:lnTo>
                    <a:lnTo>
                      <a:pt x="7" y="106"/>
                    </a:lnTo>
                    <a:lnTo>
                      <a:pt x="2" y="96"/>
                    </a:lnTo>
                    <a:lnTo>
                      <a:pt x="0" y="87"/>
                    </a:lnTo>
                    <a:lnTo>
                      <a:pt x="0" y="87"/>
                    </a:lnTo>
                    <a:lnTo>
                      <a:pt x="0" y="78"/>
                    </a:lnTo>
                    <a:lnTo>
                      <a:pt x="0" y="71"/>
                    </a:lnTo>
                    <a:lnTo>
                      <a:pt x="0" y="71"/>
                    </a:lnTo>
                    <a:lnTo>
                      <a:pt x="11" y="54"/>
                    </a:lnTo>
                    <a:lnTo>
                      <a:pt x="18" y="33"/>
                    </a:lnTo>
                    <a:lnTo>
                      <a:pt x="18" y="33"/>
                    </a:lnTo>
                    <a:lnTo>
                      <a:pt x="28" y="28"/>
                    </a:lnTo>
                    <a:lnTo>
                      <a:pt x="37" y="21"/>
                    </a:lnTo>
                    <a:lnTo>
                      <a:pt x="46" y="10"/>
                    </a:lnTo>
                    <a:lnTo>
                      <a:pt x="53" y="0"/>
                    </a:lnTo>
                    <a:lnTo>
                      <a:pt x="53" y="0"/>
                    </a:lnTo>
                    <a:lnTo>
                      <a:pt x="63" y="1"/>
                    </a:lnTo>
                    <a:lnTo>
                      <a:pt x="72" y="5"/>
                    </a:lnTo>
                    <a:lnTo>
                      <a:pt x="79" y="8"/>
                    </a:lnTo>
                    <a:lnTo>
                      <a:pt x="86" y="15"/>
                    </a:lnTo>
                    <a:lnTo>
                      <a:pt x="91" y="22"/>
                    </a:lnTo>
                    <a:lnTo>
                      <a:pt x="95" y="29"/>
                    </a:lnTo>
                    <a:lnTo>
                      <a:pt x="98" y="40"/>
                    </a:lnTo>
                    <a:lnTo>
                      <a:pt x="98" y="50"/>
                    </a:lnTo>
                    <a:lnTo>
                      <a:pt x="98" y="50"/>
                    </a:lnTo>
                    <a:lnTo>
                      <a:pt x="102" y="61"/>
                    </a:lnTo>
                    <a:lnTo>
                      <a:pt x="104" y="71"/>
                    </a:lnTo>
                    <a:lnTo>
                      <a:pt x="102" y="82"/>
                    </a:lnTo>
                    <a:lnTo>
                      <a:pt x="98" y="94"/>
                    </a:lnTo>
                    <a:lnTo>
                      <a:pt x="98" y="94"/>
                    </a:lnTo>
                    <a:lnTo>
                      <a:pt x="98" y="82"/>
                    </a:lnTo>
                    <a:lnTo>
                      <a:pt x="98" y="70"/>
                    </a:lnTo>
                    <a:lnTo>
                      <a:pt x="95" y="59"/>
                    </a:lnTo>
                    <a:lnTo>
                      <a:pt x="93" y="49"/>
                    </a:lnTo>
                    <a:lnTo>
                      <a:pt x="93" y="49"/>
                    </a:lnTo>
                    <a:lnTo>
                      <a:pt x="86" y="35"/>
                    </a:lnTo>
                    <a:lnTo>
                      <a:pt x="77" y="24"/>
                    </a:lnTo>
                    <a:lnTo>
                      <a:pt x="67" y="17"/>
                    </a:lnTo>
                    <a:lnTo>
                      <a:pt x="56" y="12"/>
                    </a:lnTo>
                    <a:lnTo>
                      <a:pt x="56" y="12"/>
                    </a:lnTo>
                    <a:lnTo>
                      <a:pt x="56" y="12"/>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1" name="Freeform 311"/>
              <p:cNvSpPr>
                <a:spLocks noEditPoints="1"/>
              </p:cNvSpPr>
              <p:nvPr/>
            </p:nvSpPr>
            <p:spPr bwMode="auto">
              <a:xfrm>
                <a:off x="2979816" y="3395549"/>
                <a:ext cx="64671" cy="90104"/>
              </a:xfrm>
              <a:custGeom>
                <a:avLst/>
                <a:gdLst>
                  <a:gd name="T0" fmla="*/ 14 w 89"/>
                  <a:gd name="T1" fmla="*/ 26 h 124"/>
                  <a:gd name="T2" fmla="*/ 14 w 89"/>
                  <a:gd name="T3" fmla="*/ 26 h 124"/>
                  <a:gd name="T4" fmla="*/ 14 w 89"/>
                  <a:gd name="T5" fmla="*/ 26 h 124"/>
                  <a:gd name="T6" fmla="*/ 14 w 89"/>
                  <a:gd name="T7" fmla="*/ 38 h 124"/>
                  <a:gd name="T8" fmla="*/ 11 w 89"/>
                  <a:gd name="T9" fmla="*/ 51 h 124"/>
                  <a:gd name="T10" fmla="*/ 7 w 89"/>
                  <a:gd name="T11" fmla="*/ 59 h 124"/>
                  <a:gd name="T12" fmla="*/ 0 w 89"/>
                  <a:gd name="T13" fmla="*/ 68 h 124"/>
                  <a:gd name="T14" fmla="*/ 0 w 89"/>
                  <a:gd name="T15" fmla="*/ 68 h 124"/>
                  <a:gd name="T16" fmla="*/ 5 w 89"/>
                  <a:gd name="T17" fmla="*/ 87 h 124"/>
                  <a:gd name="T18" fmla="*/ 12 w 89"/>
                  <a:gd name="T19" fmla="*/ 103 h 124"/>
                  <a:gd name="T20" fmla="*/ 19 w 89"/>
                  <a:gd name="T21" fmla="*/ 114 h 124"/>
                  <a:gd name="T22" fmla="*/ 28 w 89"/>
                  <a:gd name="T23" fmla="*/ 121 h 124"/>
                  <a:gd name="T24" fmla="*/ 39 w 89"/>
                  <a:gd name="T25" fmla="*/ 124 h 124"/>
                  <a:gd name="T26" fmla="*/ 49 w 89"/>
                  <a:gd name="T27" fmla="*/ 124 h 124"/>
                  <a:gd name="T28" fmla="*/ 61 w 89"/>
                  <a:gd name="T29" fmla="*/ 121 h 124"/>
                  <a:gd name="T30" fmla="*/ 75 w 89"/>
                  <a:gd name="T31" fmla="*/ 112 h 124"/>
                  <a:gd name="T32" fmla="*/ 75 w 89"/>
                  <a:gd name="T33" fmla="*/ 112 h 124"/>
                  <a:gd name="T34" fmla="*/ 77 w 89"/>
                  <a:gd name="T35" fmla="*/ 107 h 124"/>
                  <a:gd name="T36" fmla="*/ 89 w 89"/>
                  <a:gd name="T37" fmla="*/ 82 h 124"/>
                  <a:gd name="T38" fmla="*/ 89 w 89"/>
                  <a:gd name="T39" fmla="*/ 82 h 124"/>
                  <a:gd name="T40" fmla="*/ 89 w 89"/>
                  <a:gd name="T41" fmla="*/ 70 h 124"/>
                  <a:gd name="T42" fmla="*/ 89 w 89"/>
                  <a:gd name="T43" fmla="*/ 58 h 124"/>
                  <a:gd name="T44" fmla="*/ 86 w 89"/>
                  <a:gd name="T45" fmla="*/ 47 h 124"/>
                  <a:gd name="T46" fmla="*/ 84 w 89"/>
                  <a:gd name="T47" fmla="*/ 37 h 124"/>
                  <a:gd name="T48" fmla="*/ 84 w 89"/>
                  <a:gd name="T49" fmla="*/ 37 h 124"/>
                  <a:gd name="T50" fmla="*/ 77 w 89"/>
                  <a:gd name="T51" fmla="*/ 23 h 124"/>
                  <a:gd name="T52" fmla="*/ 68 w 89"/>
                  <a:gd name="T53" fmla="*/ 12 h 124"/>
                  <a:gd name="T54" fmla="*/ 58 w 89"/>
                  <a:gd name="T55" fmla="*/ 5 h 124"/>
                  <a:gd name="T56" fmla="*/ 47 w 89"/>
                  <a:gd name="T57" fmla="*/ 0 h 124"/>
                  <a:gd name="T58" fmla="*/ 47 w 89"/>
                  <a:gd name="T59" fmla="*/ 0 h 124"/>
                  <a:gd name="T60" fmla="*/ 40 w 89"/>
                  <a:gd name="T61" fmla="*/ 10 h 124"/>
                  <a:gd name="T62" fmla="*/ 32 w 89"/>
                  <a:gd name="T63" fmla="*/ 17 h 124"/>
                  <a:gd name="T64" fmla="*/ 25 w 89"/>
                  <a:gd name="T65" fmla="*/ 24 h 124"/>
                  <a:gd name="T66" fmla="*/ 14 w 89"/>
                  <a:gd name="T67" fmla="*/ 26 h 124"/>
                  <a:gd name="T68" fmla="*/ 14 w 89"/>
                  <a:gd name="T69" fmla="*/ 26 h 124"/>
                  <a:gd name="T70" fmla="*/ 84 w 89"/>
                  <a:gd name="T71" fmla="*/ 80 h 124"/>
                  <a:gd name="T72" fmla="*/ 84 w 89"/>
                  <a:gd name="T73" fmla="*/ 80 h 124"/>
                  <a:gd name="T74" fmla="*/ 84 w 89"/>
                  <a:gd name="T75" fmla="*/ 80 h 124"/>
                  <a:gd name="T76" fmla="*/ 79 w 89"/>
                  <a:gd name="T77" fmla="*/ 94 h 124"/>
                  <a:gd name="T78" fmla="*/ 72 w 89"/>
                  <a:gd name="T79" fmla="*/ 107 h 124"/>
                  <a:gd name="T80" fmla="*/ 72 w 89"/>
                  <a:gd name="T81" fmla="*/ 107 h 124"/>
                  <a:gd name="T82" fmla="*/ 63 w 89"/>
                  <a:gd name="T83" fmla="*/ 114 h 124"/>
                  <a:gd name="T84" fmla="*/ 54 w 89"/>
                  <a:gd name="T85" fmla="*/ 117 h 124"/>
                  <a:gd name="T86" fmla="*/ 46 w 89"/>
                  <a:gd name="T87" fmla="*/ 119 h 124"/>
                  <a:gd name="T88" fmla="*/ 39 w 89"/>
                  <a:gd name="T89" fmla="*/ 119 h 124"/>
                  <a:gd name="T90" fmla="*/ 39 w 89"/>
                  <a:gd name="T91" fmla="*/ 119 h 124"/>
                  <a:gd name="T92" fmla="*/ 47 w 89"/>
                  <a:gd name="T93" fmla="*/ 115 h 124"/>
                  <a:gd name="T94" fmla="*/ 54 w 89"/>
                  <a:gd name="T95" fmla="*/ 110 h 124"/>
                  <a:gd name="T96" fmla="*/ 61 w 89"/>
                  <a:gd name="T97" fmla="*/ 105 h 124"/>
                  <a:gd name="T98" fmla="*/ 68 w 89"/>
                  <a:gd name="T99" fmla="*/ 100 h 124"/>
                  <a:gd name="T100" fmla="*/ 68 w 89"/>
                  <a:gd name="T101" fmla="*/ 100 h 124"/>
                  <a:gd name="T102" fmla="*/ 74 w 89"/>
                  <a:gd name="T103" fmla="*/ 91 h 124"/>
                  <a:gd name="T104" fmla="*/ 79 w 89"/>
                  <a:gd name="T105" fmla="*/ 82 h 124"/>
                  <a:gd name="T106" fmla="*/ 82 w 89"/>
                  <a:gd name="T107" fmla="*/ 72 h 124"/>
                  <a:gd name="T108" fmla="*/ 84 w 89"/>
                  <a:gd name="T109" fmla="*/ 59 h 124"/>
                  <a:gd name="T110" fmla="*/ 84 w 89"/>
                  <a:gd name="T111" fmla="*/ 80 h 124"/>
                  <a:gd name="T112" fmla="*/ 84 w 89"/>
                  <a:gd name="T113" fmla="*/ 8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24">
                    <a:moveTo>
                      <a:pt x="14" y="26"/>
                    </a:moveTo>
                    <a:lnTo>
                      <a:pt x="14" y="26"/>
                    </a:lnTo>
                    <a:lnTo>
                      <a:pt x="14" y="26"/>
                    </a:lnTo>
                    <a:lnTo>
                      <a:pt x="14" y="38"/>
                    </a:lnTo>
                    <a:lnTo>
                      <a:pt x="11" y="51"/>
                    </a:lnTo>
                    <a:lnTo>
                      <a:pt x="7" y="59"/>
                    </a:lnTo>
                    <a:lnTo>
                      <a:pt x="0" y="68"/>
                    </a:lnTo>
                    <a:lnTo>
                      <a:pt x="0" y="68"/>
                    </a:lnTo>
                    <a:lnTo>
                      <a:pt x="5" y="87"/>
                    </a:lnTo>
                    <a:lnTo>
                      <a:pt x="12" y="103"/>
                    </a:lnTo>
                    <a:lnTo>
                      <a:pt x="19" y="114"/>
                    </a:lnTo>
                    <a:lnTo>
                      <a:pt x="28" y="121"/>
                    </a:lnTo>
                    <a:lnTo>
                      <a:pt x="39" y="124"/>
                    </a:lnTo>
                    <a:lnTo>
                      <a:pt x="49" y="124"/>
                    </a:lnTo>
                    <a:lnTo>
                      <a:pt x="61" y="121"/>
                    </a:lnTo>
                    <a:lnTo>
                      <a:pt x="75" y="112"/>
                    </a:lnTo>
                    <a:lnTo>
                      <a:pt x="75" y="112"/>
                    </a:lnTo>
                    <a:lnTo>
                      <a:pt x="77" y="107"/>
                    </a:lnTo>
                    <a:lnTo>
                      <a:pt x="89" y="82"/>
                    </a:lnTo>
                    <a:lnTo>
                      <a:pt x="89" y="82"/>
                    </a:lnTo>
                    <a:lnTo>
                      <a:pt x="89" y="70"/>
                    </a:lnTo>
                    <a:lnTo>
                      <a:pt x="89" y="58"/>
                    </a:lnTo>
                    <a:lnTo>
                      <a:pt x="86" y="47"/>
                    </a:lnTo>
                    <a:lnTo>
                      <a:pt x="84" y="37"/>
                    </a:lnTo>
                    <a:lnTo>
                      <a:pt x="84" y="37"/>
                    </a:lnTo>
                    <a:lnTo>
                      <a:pt x="77" y="23"/>
                    </a:lnTo>
                    <a:lnTo>
                      <a:pt x="68" y="12"/>
                    </a:lnTo>
                    <a:lnTo>
                      <a:pt x="58" y="5"/>
                    </a:lnTo>
                    <a:lnTo>
                      <a:pt x="47" y="0"/>
                    </a:lnTo>
                    <a:lnTo>
                      <a:pt x="47" y="0"/>
                    </a:lnTo>
                    <a:lnTo>
                      <a:pt x="40" y="10"/>
                    </a:lnTo>
                    <a:lnTo>
                      <a:pt x="32" y="17"/>
                    </a:lnTo>
                    <a:lnTo>
                      <a:pt x="25" y="24"/>
                    </a:lnTo>
                    <a:lnTo>
                      <a:pt x="14" y="26"/>
                    </a:lnTo>
                    <a:lnTo>
                      <a:pt x="14" y="26"/>
                    </a:lnTo>
                    <a:close/>
                    <a:moveTo>
                      <a:pt x="84" y="80"/>
                    </a:moveTo>
                    <a:lnTo>
                      <a:pt x="84" y="80"/>
                    </a:lnTo>
                    <a:lnTo>
                      <a:pt x="84" y="80"/>
                    </a:lnTo>
                    <a:lnTo>
                      <a:pt x="79" y="94"/>
                    </a:lnTo>
                    <a:lnTo>
                      <a:pt x="72" y="107"/>
                    </a:lnTo>
                    <a:lnTo>
                      <a:pt x="72" y="107"/>
                    </a:lnTo>
                    <a:lnTo>
                      <a:pt x="63" y="114"/>
                    </a:lnTo>
                    <a:lnTo>
                      <a:pt x="54" y="117"/>
                    </a:lnTo>
                    <a:lnTo>
                      <a:pt x="46" y="119"/>
                    </a:lnTo>
                    <a:lnTo>
                      <a:pt x="39" y="119"/>
                    </a:lnTo>
                    <a:lnTo>
                      <a:pt x="39" y="119"/>
                    </a:lnTo>
                    <a:lnTo>
                      <a:pt x="47" y="115"/>
                    </a:lnTo>
                    <a:lnTo>
                      <a:pt x="54" y="110"/>
                    </a:lnTo>
                    <a:lnTo>
                      <a:pt x="61" y="105"/>
                    </a:lnTo>
                    <a:lnTo>
                      <a:pt x="68" y="100"/>
                    </a:lnTo>
                    <a:lnTo>
                      <a:pt x="68" y="100"/>
                    </a:lnTo>
                    <a:lnTo>
                      <a:pt x="74" y="91"/>
                    </a:lnTo>
                    <a:lnTo>
                      <a:pt x="79" y="82"/>
                    </a:lnTo>
                    <a:lnTo>
                      <a:pt x="82" y="72"/>
                    </a:lnTo>
                    <a:lnTo>
                      <a:pt x="84" y="59"/>
                    </a:lnTo>
                    <a:lnTo>
                      <a:pt x="84" y="80"/>
                    </a:lnTo>
                    <a:lnTo>
                      <a:pt x="84" y="80"/>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2" name="Freeform 312"/>
              <p:cNvSpPr>
                <a:spLocks/>
              </p:cNvSpPr>
              <p:nvPr/>
            </p:nvSpPr>
            <p:spPr bwMode="auto">
              <a:xfrm>
                <a:off x="3008155" y="3438421"/>
                <a:ext cx="32699" cy="43599"/>
              </a:xfrm>
              <a:custGeom>
                <a:avLst/>
                <a:gdLst>
                  <a:gd name="T0" fmla="*/ 45 w 45"/>
                  <a:gd name="T1" fmla="*/ 0 h 60"/>
                  <a:gd name="T2" fmla="*/ 45 w 45"/>
                  <a:gd name="T3" fmla="*/ 21 h 60"/>
                  <a:gd name="T4" fmla="*/ 45 w 45"/>
                  <a:gd name="T5" fmla="*/ 21 h 60"/>
                  <a:gd name="T6" fmla="*/ 40 w 45"/>
                  <a:gd name="T7" fmla="*/ 35 h 60"/>
                  <a:gd name="T8" fmla="*/ 33 w 45"/>
                  <a:gd name="T9" fmla="*/ 48 h 60"/>
                  <a:gd name="T10" fmla="*/ 33 w 45"/>
                  <a:gd name="T11" fmla="*/ 48 h 60"/>
                  <a:gd name="T12" fmla="*/ 24 w 45"/>
                  <a:gd name="T13" fmla="*/ 55 h 60"/>
                  <a:gd name="T14" fmla="*/ 15 w 45"/>
                  <a:gd name="T15" fmla="*/ 58 h 60"/>
                  <a:gd name="T16" fmla="*/ 7 w 45"/>
                  <a:gd name="T17" fmla="*/ 60 h 60"/>
                  <a:gd name="T18" fmla="*/ 0 w 45"/>
                  <a:gd name="T19" fmla="*/ 60 h 60"/>
                  <a:gd name="T20" fmla="*/ 0 w 45"/>
                  <a:gd name="T21" fmla="*/ 60 h 60"/>
                  <a:gd name="T22" fmla="*/ 8 w 45"/>
                  <a:gd name="T23" fmla="*/ 56 h 60"/>
                  <a:gd name="T24" fmla="*/ 15 w 45"/>
                  <a:gd name="T25" fmla="*/ 51 h 60"/>
                  <a:gd name="T26" fmla="*/ 22 w 45"/>
                  <a:gd name="T27" fmla="*/ 46 h 60"/>
                  <a:gd name="T28" fmla="*/ 29 w 45"/>
                  <a:gd name="T29" fmla="*/ 41 h 60"/>
                  <a:gd name="T30" fmla="*/ 29 w 45"/>
                  <a:gd name="T31" fmla="*/ 41 h 60"/>
                  <a:gd name="T32" fmla="*/ 35 w 45"/>
                  <a:gd name="T33" fmla="*/ 32 h 60"/>
                  <a:gd name="T34" fmla="*/ 40 w 45"/>
                  <a:gd name="T35" fmla="*/ 23 h 60"/>
                  <a:gd name="T36" fmla="*/ 43 w 45"/>
                  <a:gd name="T37" fmla="*/ 13 h 60"/>
                  <a:gd name="T38" fmla="*/ 45 w 45"/>
                  <a:gd name="T39" fmla="*/ 0 h 60"/>
                  <a:gd name="T40" fmla="*/ 45 w 45"/>
                  <a:gd name="T41" fmla="*/ 0 h 60"/>
                  <a:gd name="T42" fmla="*/ 45 w 4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0">
                    <a:moveTo>
                      <a:pt x="45" y="0"/>
                    </a:moveTo>
                    <a:lnTo>
                      <a:pt x="45" y="21"/>
                    </a:lnTo>
                    <a:lnTo>
                      <a:pt x="45" y="21"/>
                    </a:lnTo>
                    <a:lnTo>
                      <a:pt x="40" y="35"/>
                    </a:lnTo>
                    <a:lnTo>
                      <a:pt x="33" y="48"/>
                    </a:lnTo>
                    <a:lnTo>
                      <a:pt x="33" y="48"/>
                    </a:lnTo>
                    <a:lnTo>
                      <a:pt x="24" y="55"/>
                    </a:lnTo>
                    <a:lnTo>
                      <a:pt x="15" y="58"/>
                    </a:lnTo>
                    <a:lnTo>
                      <a:pt x="7" y="60"/>
                    </a:lnTo>
                    <a:lnTo>
                      <a:pt x="0" y="60"/>
                    </a:lnTo>
                    <a:lnTo>
                      <a:pt x="0" y="60"/>
                    </a:lnTo>
                    <a:lnTo>
                      <a:pt x="8" y="56"/>
                    </a:lnTo>
                    <a:lnTo>
                      <a:pt x="15" y="51"/>
                    </a:lnTo>
                    <a:lnTo>
                      <a:pt x="22" y="46"/>
                    </a:lnTo>
                    <a:lnTo>
                      <a:pt x="29" y="41"/>
                    </a:lnTo>
                    <a:lnTo>
                      <a:pt x="29" y="41"/>
                    </a:lnTo>
                    <a:lnTo>
                      <a:pt x="35" y="32"/>
                    </a:lnTo>
                    <a:lnTo>
                      <a:pt x="40" y="23"/>
                    </a:lnTo>
                    <a:lnTo>
                      <a:pt x="43" y="13"/>
                    </a:lnTo>
                    <a:lnTo>
                      <a:pt x="45" y="0"/>
                    </a:lnTo>
                    <a:lnTo>
                      <a:pt x="45" y="0"/>
                    </a:lnTo>
                    <a:lnTo>
                      <a:pt x="45" y="0"/>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3" name="Freeform 313"/>
              <p:cNvSpPr>
                <a:spLocks/>
              </p:cNvSpPr>
              <p:nvPr/>
            </p:nvSpPr>
            <p:spPr bwMode="auto">
              <a:xfrm>
                <a:off x="2966010" y="3381743"/>
                <a:ext cx="45778" cy="68304"/>
              </a:xfrm>
              <a:custGeom>
                <a:avLst/>
                <a:gdLst>
                  <a:gd name="T0" fmla="*/ 63 w 63"/>
                  <a:gd name="T1" fmla="*/ 7 h 94"/>
                  <a:gd name="T2" fmla="*/ 63 w 63"/>
                  <a:gd name="T3" fmla="*/ 7 h 94"/>
                  <a:gd name="T4" fmla="*/ 56 w 63"/>
                  <a:gd name="T5" fmla="*/ 17 h 94"/>
                  <a:gd name="T6" fmla="*/ 47 w 63"/>
                  <a:gd name="T7" fmla="*/ 28 h 94"/>
                  <a:gd name="T8" fmla="*/ 38 w 63"/>
                  <a:gd name="T9" fmla="*/ 35 h 94"/>
                  <a:gd name="T10" fmla="*/ 28 w 63"/>
                  <a:gd name="T11" fmla="*/ 40 h 94"/>
                  <a:gd name="T12" fmla="*/ 28 w 63"/>
                  <a:gd name="T13" fmla="*/ 40 h 94"/>
                  <a:gd name="T14" fmla="*/ 21 w 63"/>
                  <a:gd name="T15" fmla="*/ 61 h 94"/>
                  <a:gd name="T16" fmla="*/ 10 w 63"/>
                  <a:gd name="T17" fmla="*/ 78 h 94"/>
                  <a:gd name="T18" fmla="*/ 10 w 63"/>
                  <a:gd name="T19" fmla="*/ 78 h 94"/>
                  <a:gd name="T20" fmla="*/ 10 w 63"/>
                  <a:gd name="T21" fmla="*/ 85 h 94"/>
                  <a:gd name="T22" fmla="*/ 10 w 63"/>
                  <a:gd name="T23" fmla="*/ 94 h 94"/>
                  <a:gd name="T24" fmla="*/ 10 w 63"/>
                  <a:gd name="T25" fmla="*/ 94 h 94"/>
                  <a:gd name="T26" fmla="*/ 5 w 63"/>
                  <a:gd name="T27" fmla="*/ 84 h 94"/>
                  <a:gd name="T28" fmla="*/ 5 w 63"/>
                  <a:gd name="T29" fmla="*/ 84 h 94"/>
                  <a:gd name="T30" fmla="*/ 2 w 63"/>
                  <a:gd name="T31" fmla="*/ 71 h 94"/>
                  <a:gd name="T32" fmla="*/ 0 w 63"/>
                  <a:gd name="T33" fmla="*/ 59 h 94"/>
                  <a:gd name="T34" fmla="*/ 0 w 63"/>
                  <a:gd name="T35" fmla="*/ 47 h 94"/>
                  <a:gd name="T36" fmla="*/ 2 w 63"/>
                  <a:gd name="T37" fmla="*/ 36 h 94"/>
                  <a:gd name="T38" fmla="*/ 2 w 63"/>
                  <a:gd name="T39" fmla="*/ 36 h 94"/>
                  <a:gd name="T40" fmla="*/ 5 w 63"/>
                  <a:gd name="T41" fmla="*/ 24 h 94"/>
                  <a:gd name="T42" fmla="*/ 9 w 63"/>
                  <a:gd name="T43" fmla="*/ 15 h 94"/>
                  <a:gd name="T44" fmla="*/ 12 w 63"/>
                  <a:gd name="T45" fmla="*/ 7 h 94"/>
                  <a:gd name="T46" fmla="*/ 17 w 63"/>
                  <a:gd name="T47" fmla="*/ 0 h 94"/>
                  <a:gd name="T48" fmla="*/ 17 w 63"/>
                  <a:gd name="T49" fmla="*/ 0 h 94"/>
                  <a:gd name="T50" fmla="*/ 17 w 63"/>
                  <a:gd name="T51" fmla="*/ 7 h 94"/>
                  <a:gd name="T52" fmla="*/ 21 w 63"/>
                  <a:gd name="T53" fmla="*/ 14 h 94"/>
                  <a:gd name="T54" fmla="*/ 24 w 63"/>
                  <a:gd name="T55" fmla="*/ 19 h 94"/>
                  <a:gd name="T56" fmla="*/ 30 w 63"/>
                  <a:gd name="T57" fmla="*/ 24 h 94"/>
                  <a:gd name="T58" fmla="*/ 63 w 63"/>
                  <a:gd name="T59" fmla="*/ 7 h 94"/>
                  <a:gd name="T60" fmla="*/ 63 w 63"/>
                  <a:gd name="T61" fmla="*/ 7 h 94"/>
                  <a:gd name="T62" fmla="*/ 63 w 63"/>
                  <a:gd name="T63"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94">
                    <a:moveTo>
                      <a:pt x="63" y="7"/>
                    </a:moveTo>
                    <a:lnTo>
                      <a:pt x="63" y="7"/>
                    </a:lnTo>
                    <a:lnTo>
                      <a:pt x="56" y="17"/>
                    </a:lnTo>
                    <a:lnTo>
                      <a:pt x="47" y="28"/>
                    </a:lnTo>
                    <a:lnTo>
                      <a:pt x="38" y="35"/>
                    </a:lnTo>
                    <a:lnTo>
                      <a:pt x="28" y="40"/>
                    </a:lnTo>
                    <a:lnTo>
                      <a:pt x="28" y="40"/>
                    </a:lnTo>
                    <a:lnTo>
                      <a:pt x="21" y="61"/>
                    </a:lnTo>
                    <a:lnTo>
                      <a:pt x="10" y="78"/>
                    </a:lnTo>
                    <a:lnTo>
                      <a:pt x="10" y="78"/>
                    </a:lnTo>
                    <a:lnTo>
                      <a:pt x="10" y="85"/>
                    </a:lnTo>
                    <a:lnTo>
                      <a:pt x="10" y="94"/>
                    </a:lnTo>
                    <a:lnTo>
                      <a:pt x="10" y="94"/>
                    </a:lnTo>
                    <a:lnTo>
                      <a:pt x="5" y="84"/>
                    </a:lnTo>
                    <a:lnTo>
                      <a:pt x="5" y="84"/>
                    </a:lnTo>
                    <a:lnTo>
                      <a:pt x="2" y="71"/>
                    </a:lnTo>
                    <a:lnTo>
                      <a:pt x="0" y="59"/>
                    </a:lnTo>
                    <a:lnTo>
                      <a:pt x="0" y="47"/>
                    </a:lnTo>
                    <a:lnTo>
                      <a:pt x="2" y="36"/>
                    </a:lnTo>
                    <a:lnTo>
                      <a:pt x="2" y="36"/>
                    </a:lnTo>
                    <a:lnTo>
                      <a:pt x="5" y="24"/>
                    </a:lnTo>
                    <a:lnTo>
                      <a:pt x="9" y="15"/>
                    </a:lnTo>
                    <a:lnTo>
                      <a:pt x="12" y="7"/>
                    </a:lnTo>
                    <a:lnTo>
                      <a:pt x="17" y="0"/>
                    </a:lnTo>
                    <a:lnTo>
                      <a:pt x="17" y="0"/>
                    </a:lnTo>
                    <a:lnTo>
                      <a:pt x="17" y="7"/>
                    </a:lnTo>
                    <a:lnTo>
                      <a:pt x="21" y="14"/>
                    </a:lnTo>
                    <a:lnTo>
                      <a:pt x="24" y="19"/>
                    </a:lnTo>
                    <a:lnTo>
                      <a:pt x="30" y="24"/>
                    </a:lnTo>
                    <a:lnTo>
                      <a:pt x="63" y="7"/>
                    </a:lnTo>
                    <a:lnTo>
                      <a:pt x="63" y="7"/>
                    </a:lnTo>
                    <a:lnTo>
                      <a:pt x="63" y="7"/>
                    </a:lnTo>
                    <a:close/>
                  </a:path>
                </a:pathLst>
              </a:custGeom>
              <a:solidFill>
                <a:srgbClr val="00000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6" name="Freeform 314"/>
              <p:cNvSpPr>
                <a:spLocks noEditPoints="1"/>
              </p:cNvSpPr>
              <p:nvPr/>
            </p:nvSpPr>
            <p:spPr bwMode="auto">
              <a:xfrm>
                <a:off x="2978363" y="3366484"/>
                <a:ext cx="81384" cy="88650"/>
              </a:xfrm>
              <a:custGeom>
                <a:avLst/>
                <a:gdLst>
                  <a:gd name="T0" fmla="*/ 13 w 112"/>
                  <a:gd name="T1" fmla="*/ 45 h 122"/>
                  <a:gd name="T2" fmla="*/ 46 w 112"/>
                  <a:gd name="T3" fmla="*/ 28 h 122"/>
                  <a:gd name="T4" fmla="*/ 65 w 112"/>
                  <a:gd name="T5" fmla="*/ 33 h 122"/>
                  <a:gd name="T6" fmla="*/ 79 w 112"/>
                  <a:gd name="T7" fmla="*/ 43 h 122"/>
                  <a:gd name="T8" fmla="*/ 88 w 112"/>
                  <a:gd name="T9" fmla="*/ 57 h 122"/>
                  <a:gd name="T10" fmla="*/ 91 w 112"/>
                  <a:gd name="T11" fmla="*/ 78 h 122"/>
                  <a:gd name="T12" fmla="*/ 95 w 112"/>
                  <a:gd name="T13" fmla="*/ 89 h 122"/>
                  <a:gd name="T14" fmla="*/ 95 w 112"/>
                  <a:gd name="T15" fmla="*/ 110 h 122"/>
                  <a:gd name="T16" fmla="*/ 91 w 112"/>
                  <a:gd name="T17" fmla="*/ 122 h 122"/>
                  <a:gd name="T18" fmla="*/ 107 w 112"/>
                  <a:gd name="T19" fmla="*/ 96 h 122"/>
                  <a:gd name="T20" fmla="*/ 112 w 112"/>
                  <a:gd name="T21" fmla="*/ 63 h 122"/>
                  <a:gd name="T22" fmla="*/ 111 w 112"/>
                  <a:gd name="T23" fmla="*/ 47 h 122"/>
                  <a:gd name="T24" fmla="*/ 100 w 112"/>
                  <a:gd name="T25" fmla="*/ 22 h 122"/>
                  <a:gd name="T26" fmla="*/ 83 w 112"/>
                  <a:gd name="T27" fmla="*/ 7 h 122"/>
                  <a:gd name="T28" fmla="*/ 62 w 112"/>
                  <a:gd name="T29" fmla="*/ 0 h 122"/>
                  <a:gd name="T30" fmla="*/ 48 w 112"/>
                  <a:gd name="T31" fmla="*/ 0 h 122"/>
                  <a:gd name="T32" fmla="*/ 20 w 112"/>
                  <a:gd name="T33" fmla="*/ 3 h 122"/>
                  <a:gd name="T34" fmla="*/ 0 w 112"/>
                  <a:gd name="T35" fmla="*/ 21 h 122"/>
                  <a:gd name="T36" fmla="*/ 0 w 112"/>
                  <a:gd name="T37" fmla="*/ 28 h 122"/>
                  <a:gd name="T38" fmla="*/ 7 w 112"/>
                  <a:gd name="T39" fmla="*/ 40 h 122"/>
                  <a:gd name="T40" fmla="*/ 13 w 112"/>
                  <a:gd name="T41" fmla="*/ 45 h 122"/>
                  <a:gd name="T42" fmla="*/ 9 w 112"/>
                  <a:gd name="T43" fmla="*/ 15 h 122"/>
                  <a:gd name="T44" fmla="*/ 18 w 112"/>
                  <a:gd name="T45" fmla="*/ 10 h 122"/>
                  <a:gd name="T46" fmla="*/ 37 w 112"/>
                  <a:gd name="T47" fmla="*/ 5 h 122"/>
                  <a:gd name="T48" fmla="*/ 48 w 112"/>
                  <a:gd name="T49" fmla="*/ 3 h 122"/>
                  <a:gd name="T50" fmla="*/ 60 w 112"/>
                  <a:gd name="T51" fmla="*/ 3 h 122"/>
                  <a:gd name="T52" fmla="*/ 81 w 112"/>
                  <a:gd name="T53" fmla="*/ 10 h 122"/>
                  <a:gd name="T54" fmla="*/ 97 w 112"/>
                  <a:gd name="T55" fmla="*/ 24 h 122"/>
                  <a:gd name="T56" fmla="*/ 107 w 112"/>
                  <a:gd name="T57" fmla="*/ 47 h 122"/>
                  <a:gd name="T58" fmla="*/ 109 w 112"/>
                  <a:gd name="T59" fmla="*/ 63 h 122"/>
                  <a:gd name="T60" fmla="*/ 100 w 112"/>
                  <a:gd name="T61" fmla="*/ 105 h 122"/>
                  <a:gd name="T62" fmla="*/ 100 w 112"/>
                  <a:gd name="T63" fmla="*/ 92 h 122"/>
                  <a:gd name="T64" fmla="*/ 98 w 112"/>
                  <a:gd name="T65" fmla="*/ 82 h 122"/>
                  <a:gd name="T66" fmla="*/ 102 w 112"/>
                  <a:gd name="T67" fmla="*/ 71 h 122"/>
                  <a:gd name="T68" fmla="*/ 102 w 112"/>
                  <a:gd name="T69" fmla="*/ 57 h 122"/>
                  <a:gd name="T70" fmla="*/ 91 w 112"/>
                  <a:gd name="T71" fmla="*/ 31 h 122"/>
                  <a:gd name="T72" fmla="*/ 83 w 112"/>
                  <a:gd name="T73" fmla="*/ 21 h 122"/>
                  <a:gd name="T74" fmla="*/ 70 w 112"/>
                  <a:gd name="T75" fmla="*/ 14 h 122"/>
                  <a:gd name="T76" fmla="*/ 65 w 112"/>
                  <a:gd name="T77" fmla="*/ 12 h 122"/>
                  <a:gd name="T78" fmla="*/ 39 w 112"/>
                  <a:gd name="T79" fmla="*/ 10 h 122"/>
                  <a:gd name="T80" fmla="*/ 9 w 112"/>
                  <a:gd name="T81" fmla="*/ 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2">
                    <a:moveTo>
                      <a:pt x="13" y="45"/>
                    </a:moveTo>
                    <a:lnTo>
                      <a:pt x="13" y="45"/>
                    </a:lnTo>
                    <a:lnTo>
                      <a:pt x="46" y="28"/>
                    </a:lnTo>
                    <a:lnTo>
                      <a:pt x="46" y="28"/>
                    </a:lnTo>
                    <a:lnTo>
                      <a:pt x="56" y="29"/>
                    </a:lnTo>
                    <a:lnTo>
                      <a:pt x="65" y="33"/>
                    </a:lnTo>
                    <a:lnTo>
                      <a:pt x="72" y="36"/>
                    </a:lnTo>
                    <a:lnTo>
                      <a:pt x="79" y="43"/>
                    </a:lnTo>
                    <a:lnTo>
                      <a:pt x="84" y="50"/>
                    </a:lnTo>
                    <a:lnTo>
                      <a:pt x="88" y="57"/>
                    </a:lnTo>
                    <a:lnTo>
                      <a:pt x="91" y="68"/>
                    </a:lnTo>
                    <a:lnTo>
                      <a:pt x="91" y="78"/>
                    </a:lnTo>
                    <a:lnTo>
                      <a:pt x="91" y="78"/>
                    </a:lnTo>
                    <a:lnTo>
                      <a:pt x="95" y="89"/>
                    </a:lnTo>
                    <a:lnTo>
                      <a:pt x="97" y="99"/>
                    </a:lnTo>
                    <a:lnTo>
                      <a:pt x="95" y="110"/>
                    </a:lnTo>
                    <a:lnTo>
                      <a:pt x="91" y="122"/>
                    </a:lnTo>
                    <a:lnTo>
                      <a:pt x="91" y="122"/>
                    </a:lnTo>
                    <a:lnTo>
                      <a:pt x="100" y="110"/>
                    </a:lnTo>
                    <a:lnTo>
                      <a:pt x="107" y="96"/>
                    </a:lnTo>
                    <a:lnTo>
                      <a:pt x="111" y="80"/>
                    </a:lnTo>
                    <a:lnTo>
                      <a:pt x="112" y="63"/>
                    </a:lnTo>
                    <a:lnTo>
                      <a:pt x="112" y="63"/>
                    </a:lnTo>
                    <a:lnTo>
                      <a:pt x="111" y="47"/>
                    </a:lnTo>
                    <a:lnTo>
                      <a:pt x="105" y="33"/>
                    </a:lnTo>
                    <a:lnTo>
                      <a:pt x="100" y="22"/>
                    </a:lnTo>
                    <a:lnTo>
                      <a:pt x="91" y="12"/>
                    </a:lnTo>
                    <a:lnTo>
                      <a:pt x="83" y="7"/>
                    </a:lnTo>
                    <a:lnTo>
                      <a:pt x="72" y="1"/>
                    </a:lnTo>
                    <a:lnTo>
                      <a:pt x="62" y="0"/>
                    </a:lnTo>
                    <a:lnTo>
                      <a:pt x="48" y="0"/>
                    </a:lnTo>
                    <a:lnTo>
                      <a:pt x="48" y="0"/>
                    </a:lnTo>
                    <a:lnTo>
                      <a:pt x="34" y="0"/>
                    </a:lnTo>
                    <a:lnTo>
                      <a:pt x="20" y="3"/>
                    </a:lnTo>
                    <a:lnTo>
                      <a:pt x="9" y="10"/>
                    </a:lnTo>
                    <a:lnTo>
                      <a:pt x="0" y="21"/>
                    </a:lnTo>
                    <a:lnTo>
                      <a:pt x="0" y="21"/>
                    </a:lnTo>
                    <a:lnTo>
                      <a:pt x="0" y="28"/>
                    </a:lnTo>
                    <a:lnTo>
                      <a:pt x="4" y="35"/>
                    </a:lnTo>
                    <a:lnTo>
                      <a:pt x="7" y="40"/>
                    </a:lnTo>
                    <a:lnTo>
                      <a:pt x="13" y="45"/>
                    </a:lnTo>
                    <a:lnTo>
                      <a:pt x="13" y="45"/>
                    </a:lnTo>
                    <a:close/>
                    <a:moveTo>
                      <a:pt x="9" y="15"/>
                    </a:moveTo>
                    <a:lnTo>
                      <a:pt x="9" y="15"/>
                    </a:lnTo>
                    <a:lnTo>
                      <a:pt x="9" y="15"/>
                    </a:lnTo>
                    <a:lnTo>
                      <a:pt x="18" y="10"/>
                    </a:lnTo>
                    <a:lnTo>
                      <a:pt x="27" y="7"/>
                    </a:lnTo>
                    <a:lnTo>
                      <a:pt x="37" y="5"/>
                    </a:lnTo>
                    <a:lnTo>
                      <a:pt x="48" y="3"/>
                    </a:lnTo>
                    <a:lnTo>
                      <a:pt x="48" y="3"/>
                    </a:lnTo>
                    <a:lnTo>
                      <a:pt x="48" y="3"/>
                    </a:lnTo>
                    <a:lnTo>
                      <a:pt x="60" y="3"/>
                    </a:lnTo>
                    <a:lnTo>
                      <a:pt x="72" y="5"/>
                    </a:lnTo>
                    <a:lnTo>
                      <a:pt x="81" y="10"/>
                    </a:lnTo>
                    <a:lnTo>
                      <a:pt x="90" y="15"/>
                    </a:lnTo>
                    <a:lnTo>
                      <a:pt x="97" y="24"/>
                    </a:lnTo>
                    <a:lnTo>
                      <a:pt x="102" y="35"/>
                    </a:lnTo>
                    <a:lnTo>
                      <a:pt x="107" y="47"/>
                    </a:lnTo>
                    <a:lnTo>
                      <a:pt x="109" y="63"/>
                    </a:lnTo>
                    <a:lnTo>
                      <a:pt x="109" y="63"/>
                    </a:lnTo>
                    <a:lnTo>
                      <a:pt x="105" y="85"/>
                    </a:lnTo>
                    <a:lnTo>
                      <a:pt x="100" y="105"/>
                    </a:lnTo>
                    <a:lnTo>
                      <a:pt x="100" y="105"/>
                    </a:lnTo>
                    <a:lnTo>
                      <a:pt x="100" y="92"/>
                    </a:lnTo>
                    <a:lnTo>
                      <a:pt x="98" y="82"/>
                    </a:lnTo>
                    <a:lnTo>
                      <a:pt x="98" y="82"/>
                    </a:lnTo>
                    <a:lnTo>
                      <a:pt x="100" y="77"/>
                    </a:lnTo>
                    <a:lnTo>
                      <a:pt x="102" y="71"/>
                    </a:lnTo>
                    <a:lnTo>
                      <a:pt x="102" y="57"/>
                    </a:lnTo>
                    <a:lnTo>
                      <a:pt x="102" y="57"/>
                    </a:lnTo>
                    <a:lnTo>
                      <a:pt x="97" y="40"/>
                    </a:lnTo>
                    <a:lnTo>
                      <a:pt x="91" y="31"/>
                    </a:lnTo>
                    <a:lnTo>
                      <a:pt x="88" y="26"/>
                    </a:lnTo>
                    <a:lnTo>
                      <a:pt x="83" y="21"/>
                    </a:lnTo>
                    <a:lnTo>
                      <a:pt x="77" y="17"/>
                    </a:lnTo>
                    <a:lnTo>
                      <a:pt x="70" y="14"/>
                    </a:lnTo>
                    <a:lnTo>
                      <a:pt x="65" y="12"/>
                    </a:lnTo>
                    <a:lnTo>
                      <a:pt x="65" y="12"/>
                    </a:lnTo>
                    <a:lnTo>
                      <a:pt x="53" y="10"/>
                    </a:lnTo>
                    <a:lnTo>
                      <a:pt x="39" y="10"/>
                    </a:lnTo>
                    <a:lnTo>
                      <a:pt x="25" y="12"/>
                    </a:lnTo>
                    <a:lnTo>
                      <a:pt x="9" y="15"/>
                    </a:lnTo>
                    <a:lnTo>
                      <a:pt x="9" y="15"/>
                    </a:lnTo>
                    <a:close/>
                  </a:path>
                </a:pathLst>
              </a:custGeom>
              <a:solidFill>
                <a:schemeClr val="tx1">
                  <a:lumMod val="85000"/>
                  <a:lumOff val="15000"/>
                </a:schemeClr>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7" name="Freeform 315"/>
              <p:cNvSpPr>
                <a:spLocks/>
              </p:cNvSpPr>
              <p:nvPr/>
            </p:nvSpPr>
            <p:spPr bwMode="auto">
              <a:xfrm>
                <a:off x="2984903" y="3368664"/>
                <a:ext cx="72664" cy="74117"/>
              </a:xfrm>
              <a:custGeom>
                <a:avLst/>
                <a:gdLst>
                  <a:gd name="T0" fmla="*/ 56 w 100"/>
                  <a:gd name="T1" fmla="*/ 9 h 102"/>
                  <a:gd name="T2" fmla="*/ 56 w 100"/>
                  <a:gd name="T3" fmla="*/ 9 h 102"/>
                  <a:gd name="T4" fmla="*/ 44 w 100"/>
                  <a:gd name="T5" fmla="*/ 7 h 102"/>
                  <a:gd name="T6" fmla="*/ 30 w 100"/>
                  <a:gd name="T7" fmla="*/ 7 h 102"/>
                  <a:gd name="T8" fmla="*/ 16 w 100"/>
                  <a:gd name="T9" fmla="*/ 9 h 102"/>
                  <a:gd name="T10" fmla="*/ 0 w 100"/>
                  <a:gd name="T11" fmla="*/ 12 h 102"/>
                  <a:gd name="T12" fmla="*/ 0 w 100"/>
                  <a:gd name="T13" fmla="*/ 12 h 102"/>
                  <a:gd name="T14" fmla="*/ 9 w 100"/>
                  <a:gd name="T15" fmla="*/ 7 h 102"/>
                  <a:gd name="T16" fmla="*/ 18 w 100"/>
                  <a:gd name="T17" fmla="*/ 4 h 102"/>
                  <a:gd name="T18" fmla="*/ 28 w 100"/>
                  <a:gd name="T19" fmla="*/ 2 h 102"/>
                  <a:gd name="T20" fmla="*/ 39 w 100"/>
                  <a:gd name="T21" fmla="*/ 0 h 102"/>
                  <a:gd name="T22" fmla="*/ 39 w 100"/>
                  <a:gd name="T23" fmla="*/ 0 h 102"/>
                  <a:gd name="T24" fmla="*/ 39 w 100"/>
                  <a:gd name="T25" fmla="*/ 0 h 102"/>
                  <a:gd name="T26" fmla="*/ 51 w 100"/>
                  <a:gd name="T27" fmla="*/ 0 h 102"/>
                  <a:gd name="T28" fmla="*/ 63 w 100"/>
                  <a:gd name="T29" fmla="*/ 2 h 102"/>
                  <a:gd name="T30" fmla="*/ 72 w 100"/>
                  <a:gd name="T31" fmla="*/ 7 h 102"/>
                  <a:gd name="T32" fmla="*/ 81 w 100"/>
                  <a:gd name="T33" fmla="*/ 12 h 102"/>
                  <a:gd name="T34" fmla="*/ 88 w 100"/>
                  <a:gd name="T35" fmla="*/ 21 h 102"/>
                  <a:gd name="T36" fmla="*/ 93 w 100"/>
                  <a:gd name="T37" fmla="*/ 32 h 102"/>
                  <a:gd name="T38" fmla="*/ 98 w 100"/>
                  <a:gd name="T39" fmla="*/ 44 h 102"/>
                  <a:gd name="T40" fmla="*/ 100 w 100"/>
                  <a:gd name="T41" fmla="*/ 60 h 102"/>
                  <a:gd name="T42" fmla="*/ 100 w 100"/>
                  <a:gd name="T43" fmla="*/ 60 h 102"/>
                  <a:gd name="T44" fmla="*/ 96 w 100"/>
                  <a:gd name="T45" fmla="*/ 82 h 102"/>
                  <a:gd name="T46" fmla="*/ 91 w 100"/>
                  <a:gd name="T47" fmla="*/ 102 h 102"/>
                  <a:gd name="T48" fmla="*/ 91 w 100"/>
                  <a:gd name="T49" fmla="*/ 102 h 102"/>
                  <a:gd name="T50" fmla="*/ 91 w 100"/>
                  <a:gd name="T51" fmla="*/ 89 h 102"/>
                  <a:gd name="T52" fmla="*/ 89 w 100"/>
                  <a:gd name="T53" fmla="*/ 79 h 102"/>
                  <a:gd name="T54" fmla="*/ 89 w 100"/>
                  <a:gd name="T55" fmla="*/ 79 h 102"/>
                  <a:gd name="T56" fmla="*/ 91 w 100"/>
                  <a:gd name="T57" fmla="*/ 74 h 102"/>
                  <a:gd name="T58" fmla="*/ 93 w 100"/>
                  <a:gd name="T59" fmla="*/ 68 h 102"/>
                  <a:gd name="T60" fmla="*/ 93 w 100"/>
                  <a:gd name="T61" fmla="*/ 54 h 102"/>
                  <a:gd name="T62" fmla="*/ 93 w 100"/>
                  <a:gd name="T63" fmla="*/ 54 h 102"/>
                  <a:gd name="T64" fmla="*/ 88 w 100"/>
                  <a:gd name="T65" fmla="*/ 37 h 102"/>
                  <a:gd name="T66" fmla="*/ 82 w 100"/>
                  <a:gd name="T67" fmla="*/ 28 h 102"/>
                  <a:gd name="T68" fmla="*/ 79 w 100"/>
                  <a:gd name="T69" fmla="*/ 23 h 102"/>
                  <a:gd name="T70" fmla="*/ 74 w 100"/>
                  <a:gd name="T71" fmla="*/ 18 h 102"/>
                  <a:gd name="T72" fmla="*/ 68 w 100"/>
                  <a:gd name="T73" fmla="*/ 14 h 102"/>
                  <a:gd name="T74" fmla="*/ 61 w 100"/>
                  <a:gd name="T75" fmla="*/ 11 h 102"/>
                  <a:gd name="T76" fmla="*/ 56 w 100"/>
                  <a:gd name="T77" fmla="*/ 9 h 102"/>
                  <a:gd name="T78" fmla="*/ 56 w 100"/>
                  <a:gd name="T79" fmla="*/ 9 h 102"/>
                  <a:gd name="T80" fmla="*/ 56 w 100"/>
                  <a:gd name="T81"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2">
                    <a:moveTo>
                      <a:pt x="56" y="9"/>
                    </a:moveTo>
                    <a:lnTo>
                      <a:pt x="56" y="9"/>
                    </a:lnTo>
                    <a:lnTo>
                      <a:pt x="44" y="7"/>
                    </a:lnTo>
                    <a:lnTo>
                      <a:pt x="30" y="7"/>
                    </a:lnTo>
                    <a:lnTo>
                      <a:pt x="16" y="9"/>
                    </a:lnTo>
                    <a:lnTo>
                      <a:pt x="0" y="12"/>
                    </a:lnTo>
                    <a:lnTo>
                      <a:pt x="0" y="12"/>
                    </a:lnTo>
                    <a:lnTo>
                      <a:pt x="9" y="7"/>
                    </a:lnTo>
                    <a:lnTo>
                      <a:pt x="18" y="4"/>
                    </a:lnTo>
                    <a:lnTo>
                      <a:pt x="28" y="2"/>
                    </a:lnTo>
                    <a:lnTo>
                      <a:pt x="39" y="0"/>
                    </a:lnTo>
                    <a:lnTo>
                      <a:pt x="39" y="0"/>
                    </a:lnTo>
                    <a:lnTo>
                      <a:pt x="39" y="0"/>
                    </a:lnTo>
                    <a:lnTo>
                      <a:pt x="51" y="0"/>
                    </a:lnTo>
                    <a:lnTo>
                      <a:pt x="63" y="2"/>
                    </a:lnTo>
                    <a:lnTo>
                      <a:pt x="72" y="7"/>
                    </a:lnTo>
                    <a:lnTo>
                      <a:pt x="81" y="12"/>
                    </a:lnTo>
                    <a:lnTo>
                      <a:pt x="88" y="21"/>
                    </a:lnTo>
                    <a:lnTo>
                      <a:pt x="93" y="32"/>
                    </a:lnTo>
                    <a:lnTo>
                      <a:pt x="98" y="44"/>
                    </a:lnTo>
                    <a:lnTo>
                      <a:pt x="100" y="60"/>
                    </a:lnTo>
                    <a:lnTo>
                      <a:pt x="100" y="60"/>
                    </a:lnTo>
                    <a:lnTo>
                      <a:pt x="96" y="82"/>
                    </a:lnTo>
                    <a:lnTo>
                      <a:pt x="91" y="102"/>
                    </a:lnTo>
                    <a:lnTo>
                      <a:pt x="91" y="102"/>
                    </a:lnTo>
                    <a:lnTo>
                      <a:pt x="91" y="89"/>
                    </a:lnTo>
                    <a:lnTo>
                      <a:pt x="89" y="79"/>
                    </a:lnTo>
                    <a:lnTo>
                      <a:pt x="89" y="79"/>
                    </a:lnTo>
                    <a:lnTo>
                      <a:pt x="91" y="74"/>
                    </a:lnTo>
                    <a:lnTo>
                      <a:pt x="93" y="68"/>
                    </a:lnTo>
                    <a:lnTo>
                      <a:pt x="93" y="54"/>
                    </a:lnTo>
                    <a:lnTo>
                      <a:pt x="93" y="54"/>
                    </a:lnTo>
                    <a:lnTo>
                      <a:pt x="88" y="37"/>
                    </a:lnTo>
                    <a:lnTo>
                      <a:pt x="82" y="28"/>
                    </a:lnTo>
                    <a:lnTo>
                      <a:pt x="79" y="23"/>
                    </a:lnTo>
                    <a:lnTo>
                      <a:pt x="74" y="18"/>
                    </a:lnTo>
                    <a:lnTo>
                      <a:pt x="68" y="14"/>
                    </a:lnTo>
                    <a:lnTo>
                      <a:pt x="61" y="11"/>
                    </a:lnTo>
                    <a:lnTo>
                      <a:pt x="56" y="9"/>
                    </a:lnTo>
                    <a:lnTo>
                      <a:pt x="56" y="9"/>
                    </a:lnTo>
                    <a:lnTo>
                      <a:pt x="56" y="9"/>
                    </a:lnTo>
                    <a:close/>
                  </a:path>
                </a:pathLst>
              </a:custGeom>
              <a:solidFill>
                <a:schemeClr val="tx1">
                  <a:lumMod val="75000"/>
                  <a:lumOff val="25000"/>
                </a:schemeClr>
              </a:solidFill>
              <a:ln w="9525">
                <a:solidFill>
                  <a:schemeClr val="tx1">
                    <a:lumMod val="75000"/>
                    <a:lumOff val="2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8" name="Freeform 316"/>
              <p:cNvSpPr>
                <a:spLocks noEditPoints="1"/>
              </p:cNvSpPr>
              <p:nvPr/>
            </p:nvSpPr>
            <p:spPr bwMode="auto">
              <a:xfrm>
                <a:off x="2995076" y="3476933"/>
                <a:ext cx="39239" cy="90104"/>
              </a:xfrm>
              <a:custGeom>
                <a:avLst/>
                <a:gdLst>
                  <a:gd name="T0" fmla="*/ 54 w 54"/>
                  <a:gd name="T1" fmla="*/ 0 h 124"/>
                  <a:gd name="T2" fmla="*/ 54 w 54"/>
                  <a:gd name="T3" fmla="*/ 0 h 124"/>
                  <a:gd name="T4" fmla="*/ 54 w 54"/>
                  <a:gd name="T5" fmla="*/ 0 h 124"/>
                  <a:gd name="T6" fmla="*/ 44 w 54"/>
                  <a:gd name="T7" fmla="*/ 10 h 124"/>
                  <a:gd name="T8" fmla="*/ 35 w 54"/>
                  <a:gd name="T9" fmla="*/ 17 h 124"/>
                  <a:gd name="T10" fmla="*/ 25 w 54"/>
                  <a:gd name="T11" fmla="*/ 23 h 124"/>
                  <a:gd name="T12" fmla="*/ 14 w 54"/>
                  <a:gd name="T13" fmla="*/ 23 h 124"/>
                  <a:gd name="T14" fmla="*/ 14 w 54"/>
                  <a:gd name="T15" fmla="*/ 23 h 124"/>
                  <a:gd name="T16" fmla="*/ 5 w 54"/>
                  <a:gd name="T17" fmla="*/ 21 h 124"/>
                  <a:gd name="T18" fmla="*/ 0 w 54"/>
                  <a:gd name="T19" fmla="*/ 66 h 124"/>
                  <a:gd name="T20" fmla="*/ 18 w 54"/>
                  <a:gd name="T21" fmla="*/ 124 h 124"/>
                  <a:gd name="T22" fmla="*/ 44 w 54"/>
                  <a:gd name="T23" fmla="*/ 59 h 124"/>
                  <a:gd name="T24" fmla="*/ 53 w 54"/>
                  <a:gd name="T25" fmla="*/ 12 h 124"/>
                  <a:gd name="T26" fmla="*/ 54 w 54"/>
                  <a:gd name="T27" fmla="*/ 0 h 124"/>
                  <a:gd name="T28" fmla="*/ 54 w 54"/>
                  <a:gd name="T29" fmla="*/ 0 h 124"/>
                  <a:gd name="T30" fmla="*/ 19 w 54"/>
                  <a:gd name="T31" fmla="*/ 105 h 124"/>
                  <a:gd name="T32" fmla="*/ 19 w 54"/>
                  <a:gd name="T33" fmla="*/ 105 h 124"/>
                  <a:gd name="T34" fmla="*/ 33 w 54"/>
                  <a:gd name="T35" fmla="*/ 26 h 124"/>
                  <a:gd name="T36" fmla="*/ 42 w 54"/>
                  <a:gd name="T37" fmla="*/ 19 h 124"/>
                  <a:gd name="T38" fmla="*/ 37 w 54"/>
                  <a:gd name="T39" fmla="*/ 61 h 124"/>
                  <a:gd name="T40" fmla="*/ 19 w 54"/>
                  <a:gd name="T41" fmla="*/ 105 h 124"/>
                  <a:gd name="T42" fmla="*/ 19 w 54"/>
                  <a:gd name="T4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124">
                    <a:moveTo>
                      <a:pt x="54" y="0"/>
                    </a:moveTo>
                    <a:lnTo>
                      <a:pt x="54" y="0"/>
                    </a:lnTo>
                    <a:lnTo>
                      <a:pt x="54" y="0"/>
                    </a:lnTo>
                    <a:lnTo>
                      <a:pt x="44" y="10"/>
                    </a:lnTo>
                    <a:lnTo>
                      <a:pt x="35" y="17"/>
                    </a:lnTo>
                    <a:lnTo>
                      <a:pt x="25" y="23"/>
                    </a:lnTo>
                    <a:lnTo>
                      <a:pt x="14" y="23"/>
                    </a:lnTo>
                    <a:lnTo>
                      <a:pt x="14" y="23"/>
                    </a:lnTo>
                    <a:lnTo>
                      <a:pt x="5" y="21"/>
                    </a:lnTo>
                    <a:lnTo>
                      <a:pt x="0" y="66"/>
                    </a:lnTo>
                    <a:lnTo>
                      <a:pt x="18" y="124"/>
                    </a:lnTo>
                    <a:lnTo>
                      <a:pt x="44" y="59"/>
                    </a:lnTo>
                    <a:lnTo>
                      <a:pt x="53" y="12"/>
                    </a:lnTo>
                    <a:lnTo>
                      <a:pt x="54" y="0"/>
                    </a:lnTo>
                    <a:lnTo>
                      <a:pt x="54" y="0"/>
                    </a:lnTo>
                    <a:close/>
                    <a:moveTo>
                      <a:pt x="19" y="105"/>
                    </a:moveTo>
                    <a:lnTo>
                      <a:pt x="19" y="105"/>
                    </a:lnTo>
                    <a:lnTo>
                      <a:pt x="33" y="26"/>
                    </a:lnTo>
                    <a:lnTo>
                      <a:pt x="42" y="19"/>
                    </a:lnTo>
                    <a:lnTo>
                      <a:pt x="37" y="61"/>
                    </a:lnTo>
                    <a:lnTo>
                      <a:pt x="19" y="105"/>
                    </a:lnTo>
                    <a:lnTo>
                      <a:pt x="19" y="105"/>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9" name="Freeform 317"/>
              <p:cNvSpPr>
                <a:spLocks/>
              </p:cNvSpPr>
              <p:nvPr/>
            </p:nvSpPr>
            <p:spPr bwMode="auto">
              <a:xfrm>
                <a:off x="3008882" y="3490739"/>
                <a:ext cx="16713" cy="62491"/>
              </a:xfrm>
              <a:custGeom>
                <a:avLst/>
                <a:gdLst>
                  <a:gd name="T0" fmla="*/ 18 w 23"/>
                  <a:gd name="T1" fmla="*/ 42 h 86"/>
                  <a:gd name="T2" fmla="*/ 0 w 23"/>
                  <a:gd name="T3" fmla="*/ 86 h 86"/>
                  <a:gd name="T4" fmla="*/ 14 w 23"/>
                  <a:gd name="T5" fmla="*/ 7 h 86"/>
                  <a:gd name="T6" fmla="*/ 23 w 23"/>
                  <a:gd name="T7" fmla="*/ 0 h 86"/>
                  <a:gd name="T8" fmla="*/ 18 w 23"/>
                  <a:gd name="T9" fmla="*/ 42 h 86"/>
                  <a:gd name="T10" fmla="*/ 18 w 23"/>
                  <a:gd name="T11" fmla="*/ 42 h 86"/>
                  <a:gd name="T12" fmla="*/ 18 w 23"/>
                  <a:gd name="T13" fmla="*/ 42 h 86"/>
                </a:gdLst>
                <a:ahLst/>
                <a:cxnLst>
                  <a:cxn ang="0">
                    <a:pos x="T0" y="T1"/>
                  </a:cxn>
                  <a:cxn ang="0">
                    <a:pos x="T2" y="T3"/>
                  </a:cxn>
                  <a:cxn ang="0">
                    <a:pos x="T4" y="T5"/>
                  </a:cxn>
                  <a:cxn ang="0">
                    <a:pos x="T6" y="T7"/>
                  </a:cxn>
                  <a:cxn ang="0">
                    <a:pos x="T8" y="T9"/>
                  </a:cxn>
                  <a:cxn ang="0">
                    <a:pos x="T10" y="T11"/>
                  </a:cxn>
                  <a:cxn ang="0">
                    <a:pos x="T12" y="T13"/>
                  </a:cxn>
                </a:cxnLst>
                <a:rect l="0" t="0" r="r" b="b"/>
                <a:pathLst>
                  <a:path w="23" h="86">
                    <a:moveTo>
                      <a:pt x="18" y="42"/>
                    </a:moveTo>
                    <a:lnTo>
                      <a:pt x="0" y="86"/>
                    </a:lnTo>
                    <a:lnTo>
                      <a:pt x="14" y="7"/>
                    </a:lnTo>
                    <a:lnTo>
                      <a:pt x="23" y="0"/>
                    </a:lnTo>
                    <a:lnTo>
                      <a:pt x="18" y="42"/>
                    </a:lnTo>
                    <a:lnTo>
                      <a:pt x="18" y="42"/>
                    </a:lnTo>
                    <a:lnTo>
                      <a:pt x="18" y="42"/>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0" name="Freeform 318"/>
              <p:cNvSpPr>
                <a:spLocks/>
              </p:cNvSpPr>
              <p:nvPr/>
            </p:nvSpPr>
            <p:spPr bwMode="auto">
              <a:xfrm>
                <a:off x="2964557" y="3482020"/>
                <a:ext cx="105363" cy="129342"/>
              </a:xfrm>
              <a:custGeom>
                <a:avLst/>
                <a:gdLst>
                  <a:gd name="T0" fmla="*/ 95 w 145"/>
                  <a:gd name="T1" fmla="*/ 5 h 178"/>
                  <a:gd name="T2" fmla="*/ 105 w 145"/>
                  <a:gd name="T3" fmla="*/ 5 h 178"/>
                  <a:gd name="T4" fmla="*/ 128 w 145"/>
                  <a:gd name="T5" fmla="*/ 42 h 178"/>
                  <a:gd name="T6" fmla="*/ 145 w 145"/>
                  <a:gd name="T7" fmla="*/ 70 h 178"/>
                  <a:gd name="T8" fmla="*/ 102 w 145"/>
                  <a:gd name="T9" fmla="*/ 66 h 178"/>
                  <a:gd name="T10" fmla="*/ 93 w 145"/>
                  <a:gd name="T11" fmla="*/ 65 h 178"/>
                  <a:gd name="T12" fmla="*/ 93 w 145"/>
                  <a:gd name="T13" fmla="*/ 65 h 178"/>
                  <a:gd name="T14" fmla="*/ 84 w 145"/>
                  <a:gd name="T15" fmla="*/ 94 h 178"/>
                  <a:gd name="T16" fmla="*/ 74 w 145"/>
                  <a:gd name="T17" fmla="*/ 121 h 178"/>
                  <a:gd name="T18" fmla="*/ 63 w 145"/>
                  <a:gd name="T19" fmla="*/ 145 h 178"/>
                  <a:gd name="T20" fmla="*/ 53 w 145"/>
                  <a:gd name="T21" fmla="*/ 168 h 178"/>
                  <a:gd name="T22" fmla="*/ 47 w 145"/>
                  <a:gd name="T23" fmla="*/ 178 h 178"/>
                  <a:gd name="T24" fmla="*/ 47 w 145"/>
                  <a:gd name="T25" fmla="*/ 178 h 178"/>
                  <a:gd name="T26" fmla="*/ 37 w 145"/>
                  <a:gd name="T27" fmla="*/ 149 h 178"/>
                  <a:gd name="T28" fmla="*/ 28 w 145"/>
                  <a:gd name="T29" fmla="*/ 117 h 178"/>
                  <a:gd name="T30" fmla="*/ 21 w 145"/>
                  <a:gd name="T31" fmla="*/ 82 h 178"/>
                  <a:gd name="T32" fmla="*/ 18 w 145"/>
                  <a:gd name="T33" fmla="*/ 45 h 178"/>
                  <a:gd name="T34" fmla="*/ 0 w 145"/>
                  <a:gd name="T35" fmla="*/ 45 h 178"/>
                  <a:gd name="T36" fmla="*/ 16 w 145"/>
                  <a:gd name="T37" fmla="*/ 0 h 178"/>
                  <a:gd name="T38" fmla="*/ 23 w 145"/>
                  <a:gd name="T39" fmla="*/ 0 h 178"/>
                  <a:gd name="T40" fmla="*/ 23 w 145"/>
                  <a:gd name="T41" fmla="*/ 54 h 178"/>
                  <a:gd name="T42" fmla="*/ 47 w 145"/>
                  <a:gd name="T43" fmla="*/ 145 h 178"/>
                  <a:gd name="T44" fmla="*/ 47 w 145"/>
                  <a:gd name="T45" fmla="*/ 145 h 178"/>
                  <a:gd name="T46" fmla="*/ 60 w 145"/>
                  <a:gd name="T47" fmla="*/ 128 h 178"/>
                  <a:gd name="T48" fmla="*/ 70 w 145"/>
                  <a:gd name="T49" fmla="*/ 108 h 178"/>
                  <a:gd name="T50" fmla="*/ 81 w 145"/>
                  <a:gd name="T51" fmla="*/ 86 h 178"/>
                  <a:gd name="T52" fmla="*/ 89 w 145"/>
                  <a:gd name="T53" fmla="*/ 61 h 178"/>
                  <a:gd name="T54" fmla="*/ 95 w 145"/>
                  <a:gd name="T55" fmla="*/ 5 h 178"/>
                  <a:gd name="T56" fmla="*/ 95 w 145"/>
                  <a:gd name="T57" fmla="*/ 5 h 178"/>
                  <a:gd name="T58" fmla="*/ 95 w 145"/>
                  <a:gd name="T59" fmla="*/ 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8">
                    <a:moveTo>
                      <a:pt x="95" y="5"/>
                    </a:moveTo>
                    <a:lnTo>
                      <a:pt x="105" y="5"/>
                    </a:lnTo>
                    <a:lnTo>
                      <a:pt x="128" y="42"/>
                    </a:lnTo>
                    <a:lnTo>
                      <a:pt x="145" y="70"/>
                    </a:lnTo>
                    <a:lnTo>
                      <a:pt x="102" y="66"/>
                    </a:lnTo>
                    <a:lnTo>
                      <a:pt x="93" y="65"/>
                    </a:lnTo>
                    <a:lnTo>
                      <a:pt x="93" y="65"/>
                    </a:lnTo>
                    <a:lnTo>
                      <a:pt x="84" y="94"/>
                    </a:lnTo>
                    <a:lnTo>
                      <a:pt x="74" y="121"/>
                    </a:lnTo>
                    <a:lnTo>
                      <a:pt x="63" y="145"/>
                    </a:lnTo>
                    <a:lnTo>
                      <a:pt x="53" y="168"/>
                    </a:lnTo>
                    <a:lnTo>
                      <a:pt x="47" y="178"/>
                    </a:lnTo>
                    <a:lnTo>
                      <a:pt x="47" y="178"/>
                    </a:lnTo>
                    <a:lnTo>
                      <a:pt x="37" y="149"/>
                    </a:lnTo>
                    <a:lnTo>
                      <a:pt x="28" y="117"/>
                    </a:lnTo>
                    <a:lnTo>
                      <a:pt x="21" y="82"/>
                    </a:lnTo>
                    <a:lnTo>
                      <a:pt x="18" y="45"/>
                    </a:lnTo>
                    <a:lnTo>
                      <a:pt x="0" y="45"/>
                    </a:lnTo>
                    <a:lnTo>
                      <a:pt x="16" y="0"/>
                    </a:lnTo>
                    <a:lnTo>
                      <a:pt x="23" y="0"/>
                    </a:lnTo>
                    <a:lnTo>
                      <a:pt x="23" y="54"/>
                    </a:lnTo>
                    <a:lnTo>
                      <a:pt x="47" y="145"/>
                    </a:lnTo>
                    <a:lnTo>
                      <a:pt x="47" y="145"/>
                    </a:lnTo>
                    <a:lnTo>
                      <a:pt x="60" y="128"/>
                    </a:lnTo>
                    <a:lnTo>
                      <a:pt x="70" y="108"/>
                    </a:lnTo>
                    <a:lnTo>
                      <a:pt x="81" y="86"/>
                    </a:lnTo>
                    <a:lnTo>
                      <a:pt x="89" y="61"/>
                    </a:lnTo>
                    <a:lnTo>
                      <a:pt x="95" y="5"/>
                    </a:lnTo>
                    <a:lnTo>
                      <a:pt x="95" y="5"/>
                    </a:lnTo>
                    <a:lnTo>
                      <a:pt x="95" y="5"/>
                    </a:lnTo>
                    <a:close/>
                  </a:path>
                </a:pathLst>
              </a:custGeom>
              <a:solidFill>
                <a:srgbClr val="EFF0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319"/>
              <p:cNvSpPr>
                <a:spLocks/>
              </p:cNvSpPr>
              <p:nvPr/>
            </p:nvSpPr>
            <p:spPr bwMode="auto">
              <a:xfrm>
                <a:off x="2998709" y="3485653"/>
                <a:ext cx="34879" cy="101730"/>
              </a:xfrm>
              <a:custGeom>
                <a:avLst/>
                <a:gdLst>
                  <a:gd name="T0" fmla="*/ 13 w 48"/>
                  <a:gd name="T1" fmla="*/ 112 h 140"/>
                  <a:gd name="T2" fmla="*/ 39 w 48"/>
                  <a:gd name="T3" fmla="*/ 47 h 140"/>
                  <a:gd name="T4" fmla="*/ 48 w 48"/>
                  <a:gd name="T5" fmla="*/ 0 h 140"/>
                  <a:gd name="T6" fmla="*/ 42 w 48"/>
                  <a:gd name="T7" fmla="*/ 56 h 140"/>
                  <a:gd name="T8" fmla="*/ 42 w 48"/>
                  <a:gd name="T9" fmla="*/ 56 h 140"/>
                  <a:gd name="T10" fmla="*/ 34 w 48"/>
                  <a:gd name="T11" fmla="*/ 81 h 140"/>
                  <a:gd name="T12" fmla="*/ 23 w 48"/>
                  <a:gd name="T13" fmla="*/ 103 h 140"/>
                  <a:gd name="T14" fmla="*/ 13 w 48"/>
                  <a:gd name="T15" fmla="*/ 123 h 140"/>
                  <a:gd name="T16" fmla="*/ 0 w 48"/>
                  <a:gd name="T17" fmla="*/ 140 h 140"/>
                  <a:gd name="T18" fmla="*/ 13 w 48"/>
                  <a:gd name="T19" fmla="*/ 112 h 140"/>
                  <a:gd name="T20" fmla="*/ 13 w 48"/>
                  <a:gd name="T21" fmla="*/ 112 h 140"/>
                  <a:gd name="T22" fmla="*/ 13 w 48"/>
                  <a:gd name="T23"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0">
                    <a:moveTo>
                      <a:pt x="13" y="112"/>
                    </a:moveTo>
                    <a:lnTo>
                      <a:pt x="39" y="47"/>
                    </a:lnTo>
                    <a:lnTo>
                      <a:pt x="48" y="0"/>
                    </a:lnTo>
                    <a:lnTo>
                      <a:pt x="42" y="56"/>
                    </a:lnTo>
                    <a:lnTo>
                      <a:pt x="42" y="56"/>
                    </a:lnTo>
                    <a:lnTo>
                      <a:pt x="34" y="81"/>
                    </a:lnTo>
                    <a:lnTo>
                      <a:pt x="23" y="103"/>
                    </a:lnTo>
                    <a:lnTo>
                      <a:pt x="13" y="123"/>
                    </a:lnTo>
                    <a:lnTo>
                      <a:pt x="0" y="140"/>
                    </a:lnTo>
                    <a:lnTo>
                      <a:pt x="13" y="112"/>
                    </a:lnTo>
                    <a:lnTo>
                      <a:pt x="13" y="112"/>
                    </a:lnTo>
                    <a:lnTo>
                      <a:pt x="13" y="112"/>
                    </a:lnTo>
                    <a:close/>
                  </a:path>
                </a:pathLst>
              </a:custGeom>
              <a:solidFill>
                <a:srgbClr val="C9CD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320"/>
              <p:cNvSpPr>
                <a:spLocks noEditPoints="1"/>
              </p:cNvSpPr>
              <p:nvPr/>
            </p:nvSpPr>
            <p:spPr bwMode="auto">
              <a:xfrm>
                <a:off x="2987809" y="3529251"/>
                <a:ext cx="78477" cy="108996"/>
              </a:xfrm>
              <a:custGeom>
                <a:avLst/>
                <a:gdLst>
                  <a:gd name="T0" fmla="*/ 61 w 108"/>
                  <a:gd name="T1" fmla="*/ 0 h 150"/>
                  <a:gd name="T2" fmla="*/ 61 w 108"/>
                  <a:gd name="T3" fmla="*/ 0 h 150"/>
                  <a:gd name="T4" fmla="*/ 61 w 108"/>
                  <a:gd name="T5" fmla="*/ 0 h 150"/>
                  <a:gd name="T6" fmla="*/ 52 w 108"/>
                  <a:gd name="T7" fmla="*/ 29 h 150"/>
                  <a:gd name="T8" fmla="*/ 42 w 108"/>
                  <a:gd name="T9" fmla="*/ 56 h 150"/>
                  <a:gd name="T10" fmla="*/ 31 w 108"/>
                  <a:gd name="T11" fmla="*/ 80 h 150"/>
                  <a:gd name="T12" fmla="*/ 21 w 108"/>
                  <a:gd name="T13" fmla="*/ 103 h 150"/>
                  <a:gd name="T14" fmla="*/ 15 w 108"/>
                  <a:gd name="T15" fmla="*/ 113 h 150"/>
                  <a:gd name="T16" fmla="*/ 0 w 108"/>
                  <a:gd name="T17" fmla="*/ 150 h 150"/>
                  <a:gd name="T18" fmla="*/ 17 w 108"/>
                  <a:gd name="T19" fmla="*/ 141 h 150"/>
                  <a:gd name="T20" fmla="*/ 108 w 108"/>
                  <a:gd name="T21" fmla="*/ 28 h 150"/>
                  <a:gd name="T22" fmla="*/ 70 w 108"/>
                  <a:gd name="T23" fmla="*/ 1 h 150"/>
                  <a:gd name="T24" fmla="*/ 61 w 108"/>
                  <a:gd name="T25" fmla="*/ 0 h 150"/>
                  <a:gd name="T26" fmla="*/ 61 w 108"/>
                  <a:gd name="T27" fmla="*/ 0 h 150"/>
                  <a:gd name="T28" fmla="*/ 68 w 108"/>
                  <a:gd name="T29" fmla="*/ 10 h 150"/>
                  <a:gd name="T30" fmla="*/ 68 w 108"/>
                  <a:gd name="T31" fmla="*/ 10 h 150"/>
                  <a:gd name="T32" fmla="*/ 98 w 108"/>
                  <a:gd name="T33" fmla="*/ 29 h 150"/>
                  <a:gd name="T34" fmla="*/ 17 w 108"/>
                  <a:gd name="T35" fmla="*/ 134 h 150"/>
                  <a:gd name="T36" fmla="*/ 82 w 108"/>
                  <a:gd name="T37" fmla="*/ 31 h 150"/>
                  <a:gd name="T38" fmla="*/ 68 w 108"/>
                  <a:gd name="T39" fmla="*/ 10 h 150"/>
                  <a:gd name="T40" fmla="*/ 68 w 108"/>
                  <a:gd name="T41"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50">
                    <a:moveTo>
                      <a:pt x="61" y="0"/>
                    </a:moveTo>
                    <a:lnTo>
                      <a:pt x="61" y="0"/>
                    </a:lnTo>
                    <a:lnTo>
                      <a:pt x="61" y="0"/>
                    </a:lnTo>
                    <a:lnTo>
                      <a:pt x="52" y="29"/>
                    </a:lnTo>
                    <a:lnTo>
                      <a:pt x="42" y="56"/>
                    </a:lnTo>
                    <a:lnTo>
                      <a:pt x="31" y="80"/>
                    </a:lnTo>
                    <a:lnTo>
                      <a:pt x="21" y="103"/>
                    </a:lnTo>
                    <a:lnTo>
                      <a:pt x="15" y="113"/>
                    </a:lnTo>
                    <a:lnTo>
                      <a:pt x="0" y="150"/>
                    </a:lnTo>
                    <a:lnTo>
                      <a:pt x="17" y="141"/>
                    </a:lnTo>
                    <a:lnTo>
                      <a:pt x="108" y="28"/>
                    </a:lnTo>
                    <a:lnTo>
                      <a:pt x="70" y="1"/>
                    </a:lnTo>
                    <a:lnTo>
                      <a:pt x="61" y="0"/>
                    </a:lnTo>
                    <a:lnTo>
                      <a:pt x="61" y="0"/>
                    </a:lnTo>
                    <a:close/>
                    <a:moveTo>
                      <a:pt x="68" y="10"/>
                    </a:moveTo>
                    <a:lnTo>
                      <a:pt x="68" y="10"/>
                    </a:lnTo>
                    <a:lnTo>
                      <a:pt x="98" y="29"/>
                    </a:lnTo>
                    <a:lnTo>
                      <a:pt x="17" y="134"/>
                    </a:lnTo>
                    <a:lnTo>
                      <a:pt x="82" y="31"/>
                    </a:lnTo>
                    <a:lnTo>
                      <a:pt x="68" y="10"/>
                    </a:lnTo>
                    <a:lnTo>
                      <a:pt x="68" y="10"/>
                    </a:lnTo>
                    <a:close/>
                  </a:path>
                </a:pathLst>
              </a:custGeom>
              <a:solidFill>
                <a:srgbClr val="0D65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321"/>
              <p:cNvSpPr>
                <a:spLocks/>
              </p:cNvSpPr>
              <p:nvPr/>
            </p:nvSpPr>
            <p:spPr bwMode="auto">
              <a:xfrm>
                <a:off x="3000162" y="3536518"/>
                <a:ext cx="58858" cy="90104"/>
              </a:xfrm>
              <a:custGeom>
                <a:avLst/>
                <a:gdLst>
                  <a:gd name="T0" fmla="*/ 65 w 81"/>
                  <a:gd name="T1" fmla="*/ 21 h 124"/>
                  <a:gd name="T2" fmla="*/ 51 w 81"/>
                  <a:gd name="T3" fmla="*/ 0 h 124"/>
                  <a:gd name="T4" fmla="*/ 81 w 81"/>
                  <a:gd name="T5" fmla="*/ 19 h 124"/>
                  <a:gd name="T6" fmla="*/ 0 w 81"/>
                  <a:gd name="T7" fmla="*/ 124 h 124"/>
                  <a:gd name="T8" fmla="*/ 65 w 81"/>
                  <a:gd name="T9" fmla="*/ 21 h 124"/>
                  <a:gd name="T10" fmla="*/ 65 w 81"/>
                  <a:gd name="T11" fmla="*/ 21 h 124"/>
                  <a:gd name="T12" fmla="*/ 65 w 81"/>
                  <a:gd name="T13" fmla="*/ 21 h 124"/>
                </a:gdLst>
                <a:ahLst/>
                <a:cxnLst>
                  <a:cxn ang="0">
                    <a:pos x="T0" y="T1"/>
                  </a:cxn>
                  <a:cxn ang="0">
                    <a:pos x="T2" y="T3"/>
                  </a:cxn>
                  <a:cxn ang="0">
                    <a:pos x="T4" y="T5"/>
                  </a:cxn>
                  <a:cxn ang="0">
                    <a:pos x="T6" y="T7"/>
                  </a:cxn>
                  <a:cxn ang="0">
                    <a:pos x="T8" y="T9"/>
                  </a:cxn>
                  <a:cxn ang="0">
                    <a:pos x="T10" y="T11"/>
                  </a:cxn>
                  <a:cxn ang="0">
                    <a:pos x="T12" y="T13"/>
                  </a:cxn>
                </a:cxnLst>
                <a:rect l="0" t="0" r="r" b="b"/>
                <a:pathLst>
                  <a:path w="81" h="124">
                    <a:moveTo>
                      <a:pt x="65" y="21"/>
                    </a:moveTo>
                    <a:lnTo>
                      <a:pt x="51" y="0"/>
                    </a:lnTo>
                    <a:lnTo>
                      <a:pt x="81" y="19"/>
                    </a:lnTo>
                    <a:lnTo>
                      <a:pt x="0" y="124"/>
                    </a:lnTo>
                    <a:lnTo>
                      <a:pt x="65" y="21"/>
                    </a:lnTo>
                    <a:lnTo>
                      <a:pt x="65" y="21"/>
                    </a:lnTo>
                    <a:lnTo>
                      <a:pt x="65" y="21"/>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4" name="Freeform 322"/>
              <p:cNvSpPr>
                <a:spLocks noEditPoints="1"/>
              </p:cNvSpPr>
              <p:nvPr/>
            </p:nvSpPr>
            <p:spPr bwMode="auto">
              <a:xfrm>
                <a:off x="2984903" y="3516172"/>
                <a:ext cx="133702" cy="323356"/>
              </a:xfrm>
              <a:custGeom>
                <a:avLst/>
                <a:gdLst>
                  <a:gd name="T0" fmla="*/ 126 w 184"/>
                  <a:gd name="T1" fmla="*/ 47 h 445"/>
                  <a:gd name="T2" fmla="*/ 11 w 184"/>
                  <a:gd name="T3" fmla="*/ 175 h 445"/>
                  <a:gd name="T4" fmla="*/ 5 w 184"/>
                  <a:gd name="T5" fmla="*/ 196 h 445"/>
                  <a:gd name="T6" fmla="*/ 0 w 184"/>
                  <a:gd name="T7" fmla="*/ 233 h 445"/>
                  <a:gd name="T8" fmla="*/ 0 w 184"/>
                  <a:gd name="T9" fmla="*/ 270 h 445"/>
                  <a:gd name="T10" fmla="*/ 5 w 184"/>
                  <a:gd name="T11" fmla="*/ 305 h 445"/>
                  <a:gd name="T12" fmla="*/ 11 w 184"/>
                  <a:gd name="T13" fmla="*/ 320 h 445"/>
                  <a:gd name="T14" fmla="*/ 32 w 184"/>
                  <a:gd name="T15" fmla="*/ 338 h 445"/>
                  <a:gd name="T16" fmla="*/ 58 w 184"/>
                  <a:gd name="T17" fmla="*/ 350 h 445"/>
                  <a:gd name="T18" fmla="*/ 89 w 184"/>
                  <a:gd name="T19" fmla="*/ 357 h 445"/>
                  <a:gd name="T20" fmla="*/ 123 w 184"/>
                  <a:gd name="T21" fmla="*/ 361 h 445"/>
                  <a:gd name="T22" fmla="*/ 110 w 184"/>
                  <a:gd name="T23" fmla="*/ 219 h 445"/>
                  <a:gd name="T24" fmla="*/ 114 w 184"/>
                  <a:gd name="T25" fmla="*/ 203 h 445"/>
                  <a:gd name="T26" fmla="*/ 117 w 184"/>
                  <a:gd name="T27" fmla="*/ 170 h 445"/>
                  <a:gd name="T28" fmla="*/ 149 w 184"/>
                  <a:gd name="T29" fmla="*/ 63 h 445"/>
                  <a:gd name="T30" fmla="*/ 149 w 184"/>
                  <a:gd name="T31" fmla="*/ 245 h 445"/>
                  <a:gd name="T32" fmla="*/ 138 w 184"/>
                  <a:gd name="T33" fmla="*/ 413 h 445"/>
                  <a:gd name="T34" fmla="*/ 184 w 184"/>
                  <a:gd name="T35" fmla="*/ 261 h 445"/>
                  <a:gd name="T36" fmla="*/ 173 w 184"/>
                  <a:gd name="T37" fmla="*/ 131 h 445"/>
                  <a:gd name="T38" fmla="*/ 172 w 184"/>
                  <a:gd name="T39" fmla="*/ 68 h 445"/>
                  <a:gd name="T40" fmla="*/ 161 w 184"/>
                  <a:gd name="T41" fmla="*/ 28 h 445"/>
                  <a:gd name="T42" fmla="*/ 152 w 184"/>
                  <a:gd name="T43" fmla="*/ 19 h 445"/>
                  <a:gd name="T44" fmla="*/ 126 w 184"/>
                  <a:gd name="T45" fmla="*/ 5 h 445"/>
                  <a:gd name="T46" fmla="*/ 133 w 184"/>
                  <a:gd name="T47" fmla="*/ 33 h 445"/>
                  <a:gd name="T48" fmla="*/ 126 w 184"/>
                  <a:gd name="T49" fmla="*/ 47 h 445"/>
                  <a:gd name="T50" fmla="*/ 116 w 184"/>
                  <a:gd name="T51" fmla="*/ 137 h 445"/>
                  <a:gd name="T52" fmla="*/ 116 w 184"/>
                  <a:gd name="T53" fmla="*/ 137 h 445"/>
                  <a:gd name="T54" fmla="*/ 109 w 184"/>
                  <a:gd name="T55" fmla="*/ 203 h 445"/>
                  <a:gd name="T56" fmla="*/ 107 w 184"/>
                  <a:gd name="T57" fmla="*/ 217 h 445"/>
                  <a:gd name="T58" fmla="*/ 119 w 184"/>
                  <a:gd name="T59" fmla="*/ 355 h 445"/>
                  <a:gd name="T60" fmla="*/ 110 w 184"/>
                  <a:gd name="T61" fmla="*/ 355 h 445"/>
                  <a:gd name="T62" fmla="*/ 98 w 184"/>
                  <a:gd name="T63" fmla="*/ 219 h 445"/>
                  <a:gd name="T64" fmla="*/ 105 w 184"/>
                  <a:gd name="T65" fmla="*/ 175 h 445"/>
                  <a:gd name="T66" fmla="*/ 107 w 184"/>
                  <a:gd name="T67" fmla="*/ 133 h 445"/>
                  <a:gd name="T68" fmla="*/ 116 w 184"/>
                  <a:gd name="T69" fmla="*/ 135 h 445"/>
                  <a:gd name="T70" fmla="*/ 116 w 184"/>
                  <a:gd name="T71" fmla="*/ 137 h 445"/>
                  <a:gd name="T72" fmla="*/ 151 w 184"/>
                  <a:gd name="T73" fmla="*/ 25 h 445"/>
                  <a:gd name="T74" fmla="*/ 158 w 184"/>
                  <a:gd name="T75" fmla="*/ 30 h 445"/>
                  <a:gd name="T76" fmla="*/ 165 w 184"/>
                  <a:gd name="T77" fmla="*/ 47 h 445"/>
                  <a:gd name="T78" fmla="*/ 170 w 184"/>
                  <a:gd name="T79" fmla="*/ 98 h 445"/>
                  <a:gd name="T80" fmla="*/ 180 w 184"/>
                  <a:gd name="T81" fmla="*/ 261 h 445"/>
                  <a:gd name="T82" fmla="*/ 170 w 184"/>
                  <a:gd name="T83" fmla="*/ 431 h 445"/>
                  <a:gd name="T84" fmla="*/ 163 w 184"/>
                  <a:gd name="T85" fmla="*/ 135 h 445"/>
                  <a:gd name="T86" fmla="*/ 165 w 184"/>
                  <a:gd name="T87" fmla="*/ 103 h 445"/>
                  <a:gd name="T88" fmla="*/ 158 w 184"/>
                  <a:gd name="T89" fmla="*/ 47 h 445"/>
                  <a:gd name="T90" fmla="*/ 151 w 184"/>
                  <a:gd name="T91" fmla="*/ 2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445">
                    <a:moveTo>
                      <a:pt x="126" y="47"/>
                    </a:moveTo>
                    <a:lnTo>
                      <a:pt x="126" y="47"/>
                    </a:lnTo>
                    <a:lnTo>
                      <a:pt x="33" y="159"/>
                    </a:lnTo>
                    <a:lnTo>
                      <a:pt x="11" y="175"/>
                    </a:lnTo>
                    <a:lnTo>
                      <a:pt x="11" y="175"/>
                    </a:lnTo>
                    <a:lnTo>
                      <a:pt x="5" y="196"/>
                    </a:lnTo>
                    <a:lnTo>
                      <a:pt x="2" y="214"/>
                    </a:lnTo>
                    <a:lnTo>
                      <a:pt x="0" y="233"/>
                    </a:lnTo>
                    <a:lnTo>
                      <a:pt x="0" y="252"/>
                    </a:lnTo>
                    <a:lnTo>
                      <a:pt x="0" y="270"/>
                    </a:lnTo>
                    <a:lnTo>
                      <a:pt x="2" y="287"/>
                    </a:lnTo>
                    <a:lnTo>
                      <a:pt x="5" y="305"/>
                    </a:lnTo>
                    <a:lnTo>
                      <a:pt x="11" y="320"/>
                    </a:lnTo>
                    <a:lnTo>
                      <a:pt x="11" y="320"/>
                    </a:lnTo>
                    <a:lnTo>
                      <a:pt x="21" y="329"/>
                    </a:lnTo>
                    <a:lnTo>
                      <a:pt x="32" y="338"/>
                    </a:lnTo>
                    <a:lnTo>
                      <a:pt x="46" y="345"/>
                    </a:lnTo>
                    <a:lnTo>
                      <a:pt x="58" y="350"/>
                    </a:lnTo>
                    <a:lnTo>
                      <a:pt x="74" y="354"/>
                    </a:lnTo>
                    <a:lnTo>
                      <a:pt x="89" y="357"/>
                    </a:lnTo>
                    <a:lnTo>
                      <a:pt x="105" y="359"/>
                    </a:lnTo>
                    <a:lnTo>
                      <a:pt x="123" y="361"/>
                    </a:lnTo>
                    <a:lnTo>
                      <a:pt x="119" y="310"/>
                    </a:lnTo>
                    <a:lnTo>
                      <a:pt x="110" y="219"/>
                    </a:lnTo>
                    <a:lnTo>
                      <a:pt x="110" y="219"/>
                    </a:lnTo>
                    <a:lnTo>
                      <a:pt x="114" y="203"/>
                    </a:lnTo>
                    <a:lnTo>
                      <a:pt x="114" y="203"/>
                    </a:lnTo>
                    <a:lnTo>
                      <a:pt x="117" y="170"/>
                    </a:lnTo>
                    <a:lnTo>
                      <a:pt x="119" y="137"/>
                    </a:lnTo>
                    <a:lnTo>
                      <a:pt x="149" y="63"/>
                    </a:lnTo>
                    <a:lnTo>
                      <a:pt x="137" y="147"/>
                    </a:lnTo>
                    <a:lnTo>
                      <a:pt x="149" y="245"/>
                    </a:lnTo>
                    <a:lnTo>
                      <a:pt x="138" y="327"/>
                    </a:lnTo>
                    <a:lnTo>
                      <a:pt x="138" y="413"/>
                    </a:lnTo>
                    <a:lnTo>
                      <a:pt x="184" y="445"/>
                    </a:lnTo>
                    <a:lnTo>
                      <a:pt x="184" y="261"/>
                    </a:lnTo>
                    <a:lnTo>
                      <a:pt x="173" y="131"/>
                    </a:lnTo>
                    <a:lnTo>
                      <a:pt x="173" y="131"/>
                    </a:lnTo>
                    <a:lnTo>
                      <a:pt x="173" y="98"/>
                    </a:lnTo>
                    <a:lnTo>
                      <a:pt x="172" y="68"/>
                    </a:lnTo>
                    <a:lnTo>
                      <a:pt x="168" y="46"/>
                    </a:lnTo>
                    <a:lnTo>
                      <a:pt x="161" y="28"/>
                    </a:lnTo>
                    <a:lnTo>
                      <a:pt x="161" y="28"/>
                    </a:lnTo>
                    <a:lnTo>
                      <a:pt x="152" y="19"/>
                    </a:lnTo>
                    <a:lnTo>
                      <a:pt x="140" y="12"/>
                    </a:lnTo>
                    <a:lnTo>
                      <a:pt x="126" y="5"/>
                    </a:lnTo>
                    <a:lnTo>
                      <a:pt x="112" y="0"/>
                    </a:lnTo>
                    <a:lnTo>
                      <a:pt x="133" y="33"/>
                    </a:lnTo>
                    <a:lnTo>
                      <a:pt x="110" y="33"/>
                    </a:lnTo>
                    <a:lnTo>
                      <a:pt x="126" y="47"/>
                    </a:lnTo>
                    <a:lnTo>
                      <a:pt x="126" y="47"/>
                    </a:lnTo>
                    <a:close/>
                    <a:moveTo>
                      <a:pt x="116" y="137"/>
                    </a:moveTo>
                    <a:lnTo>
                      <a:pt x="116" y="137"/>
                    </a:lnTo>
                    <a:lnTo>
                      <a:pt x="116" y="137"/>
                    </a:lnTo>
                    <a:lnTo>
                      <a:pt x="114" y="170"/>
                    </a:lnTo>
                    <a:lnTo>
                      <a:pt x="109" y="203"/>
                    </a:lnTo>
                    <a:lnTo>
                      <a:pt x="109" y="203"/>
                    </a:lnTo>
                    <a:lnTo>
                      <a:pt x="107" y="217"/>
                    </a:lnTo>
                    <a:lnTo>
                      <a:pt x="107" y="219"/>
                    </a:lnTo>
                    <a:lnTo>
                      <a:pt x="119" y="355"/>
                    </a:lnTo>
                    <a:lnTo>
                      <a:pt x="119" y="355"/>
                    </a:lnTo>
                    <a:lnTo>
                      <a:pt x="110" y="355"/>
                    </a:lnTo>
                    <a:lnTo>
                      <a:pt x="98" y="219"/>
                    </a:lnTo>
                    <a:lnTo>
                      <a:pt x="98" y="219"/>
                    </a:lnTo>
                    <a:lnTo>
                      <a:pt x="102" y="198"/>
                    </a:lnTo>
                    <a:lnTo>
                      <a:pt x="105" y="175"/>
                    </a:lnTo>
                    <a:lnTo>
                      <a:pt x="107" y="154"/>
                    </a:lnTo>
                    <a:lnTo>
                      <a:pt x="107" y="133"/>
                    </a:lnTo>
                    <a:lnTo>
                      <a:pt x="145" y="61"/>
                    </a:lnTo>
                    <a:lnTo>
                      <a:pt x="116" y="135"/>
                    </a:lnTo>
                    <a:lnTo>
                      <a:pt x="116" y="137"/>
                    </a:lnTo>
                    <a:lnTo>
                      <a:pt x="116" y="137"/>
                    </a:lnTo>
                    <a:close/>
                    <a:moveTo>
                      <a:pt x="151" y="25"/>
                    </a:moveTo>
                    <a:lnTo>
                      <a:pt x="151" y="25"/>
                    </a:lnTo>
                    <a:lnTo>
                      <a:pt x="151" y="25"/>
                    </a:lnTo>
                    <a:lnTo>
                      <a:pt x="158" y="30"/>
                    </a:lnTo>
                    <a:lnTo>
                      <a:pt x="158" y="30"/>
                    </a:lnTo>
                    <a:lnTo>
                      <a:pt x="165" y="47"/>
                    </a:lnTo>
                    <a:lnTo>
                      <a:pt x="168" y="70"/>
                    </a:lnTo>
                    <a:lnTo>
                      <a:pt x="170" y="98"/>
                    </a:lnTo>
                    <a:lnTo>
                      <a:pt x="170" y="131"/>
                    </a:lnTo>
                    <a:lnTo>
                      <a:pt x="180" y="261"/>
                    </a:lnTo>
                    <a:lnTo>
                      <a:pt x="180" y="438"/>
                    </a:lnTo>
                    <a:lnTo>
                      <a:pt x="170" y="431"/>
                    </a:lnTo>
                    <a:lnTo>
                      <a:pt x="172" y="261"/>
                    </a:lnTo>
                    <a:lnTo>
                      <a:pt x="163" y="135"/>
                    </a:lnTo>
                    <a:lnTo>
                      <a:pt x="163" y="135"/>
                    </a:lnTo>
                    <a:lnTo>
                      <a:pt x="165" y="103"/>
                    </a:lnTo>
                    <a:lnTo>
                      <a:pt x="163" y="74"/>
                    </a:lnTo>
                    <a:lnTo>
                      <a:pt x="158" y="47"/>
                    </a:lnTo>
                    <a:lnTo>
                      <a:pt x="151" y="25"/>
                    </a:lnTo>
                    <a:lnTo>
                      <a:pt x="151" y="25"/>
                    </a:lnTo>
                    <a:close/>
                  </a:path>
                </a:pathLst>
              </a:custGeom>
              <a:solidFill>
                <a:srgbClr val="0D65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323"/>
              <p:cNvSpPr>
                <a:spLocks/>
              </p:cNvSpPr>
              <p:nvPr/>
            </p:nvSpPr>
            <p:spPr bwMode="auto">
              <a:xfrm>
                <a:off x="3056114" y="3560497"/>
                <a:ext cx="34152" cy="213633"/>
              </a:xfrm>
              <a:custGeom>
                <a:avLst/>
                <a:gdLst>
                  <a:gd name="T0" fmla="*/ 18 w 47"/>
                  <a:gd name="T1" fmla="*/ 74 h 294"/>
                  <a:gd name="T2" fmla="*/ 18 w 47"/>
                  <a:gd name="T3" fmla="*/ 76 h 294"/>
                  <a:gd name="T4" fmla="*/ 18 w 47"/>
                  <a:gd name="T5" fmla="*/ 76 h 294"/>
                  <a:gd name="T6" fmla="*/ 16 w 47"/>
                  <a:gd name="T7" fmla="*/ 109 h 294"/>
                  <a:gd name="T8" fmla="*/ 11 w 47"/>
                  <a:gd name="T9" fmla="*/ 142 h 294"/>
                  <a:gd name="T10" fmla="*/ 11 w 47"/>
                  <a:gd name="T11" fmla="*/ 142 h 294"/>
                  <a:gd name="T12" fmla="*/ 9 w 47"/>
                  <a:gd name="T13" fmla="*/ 156 h 294"/>
                  <a:gd name="T14" fmla="*/ 9 w 47"/>
                  <a:gd name="T15" fmla="*/ 158 h 294"/>
                  <a:gd name="T16" fmla="*/ 21 w 47"/>
                  <a:gd name="T17" fmla="*/ 294 h 294"/>
                  <a:gd name="T18" fmla="*/ 21 w 47"/>
                  <a:gd name="T19" fmla="*/ 294 h 294"/>
                  <a:gd name="T20" fmla="*/ 12 w 47"/>
                  <a:gd name="T21" fmla="*/ 294 h 294"/>
                  <a:gd name="T22" fmla="*/ 0 w 47"/>
                  <a:gd name="T23" fmla="*/ 158 h 294"/>
                  <a:gd name="T24" fmla="*/ 0 w 47"/>
                  <a:gd name="T25" fmla="*/ 158 h 294"/>
                  <a:gd name="T26" fmla="*/ 4 w 47"/>
                  <a:gd name="T27" fmla="*/ 137 h 294"/>
                  <a:gd name="T28" fmla="*/ 7 w 47"/>
                  <a:gd name="T29" fmla="*/ 114 h 294"/>
                  <a:gd name="T30" fmla="*/ 9 w 47"/>
                  <a:gd name="T31" fmla="*/ 93 h 294"/>
                  <a:gd name="T32" fmla="*/ 9 w 47"/>
                  <a:gd name="T33" fmla="*/ 72 h 294"/>
                  <a:gd name="T34" fmla="*/ 47 w 47"/>
                  <a:gd name="T35" fmla="*/ 0 h 294"/>
                  <a:gd name="T36" fmla="*/ 18 w 47"/>
                  <a:gd name="T37" fmla="*/ 74 h 294"/>
                  <a:gd name="T38" fmla="*/ 18 w 47"/>
                  <a:gd name="T39" fmla="*/ 74 h 294"/>
                  <a:gd name="T40" fmla="*/ 18 w 47"/>
                  <a:gd name="T41" fmla="*/ 7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94">
                    <a:moveTo>
                      <a:pt x="18" y="74"/>
                    </a:moveTo>
                    <a:lnTo>
                      <a:pt x="18" y="76"/>
                    </a:lnTo>
                    <a:lnTo>
                      <a:pt x="18" y="76"/>
                    </a:lnTo>
                    <a:lnTo>
                      <a:pt x="16" y="109"/>
                    </a:lnTo>
                    <a:lnTo>
                      <a:pt x="11" y="142"/>
                    </a:lnTo>
                    <a:lnTo>
                      <a:pt x="11" y="142"/>
                    </a:lnTo>
                    <a:lnTo>
                      <a:pt x="9" y="156"/>
                    </a:lnTo>
                    <a:lnTo>
                      <a:pt x="9" y="158"/>
                    </a:lnTo>
                    <a:lnTo>
                      <a:pt x="21" y="294"/>
                    </a:lnTo>
                    <a:lnTo>
                      <a:pt x="21" y="294"/>
                    </a:lnTo>
                    <a:lnTo>
                      <a:pt x="12" y="294"/>
                    </a:lnTo>
                    <a:lnTo>
                      <a:pt x="0" y="158"/>
                    </a:lnTo>
                    <a:lnTo>
                      <a:pt x="0" y="158"/>
                    </a:lnTo>
                    <a:lnTo>
                      <a:pt x="4" y="137"/>
                    </a:lnTo>
                    <a:lnTo>
                      <a:pt x="7" y="114"/>
                    </a:lnTo>
                    <a:lnTo>
                      <a:pt x="9" y="93"/>
                    </a:lnTo>
                    <a:lnTo>
                      <a:pt x="9" y="72"/>
                    </a:lnTo>
                    <a:lnTo>
                      <a:pt x="47" y="0"/>
                    </a:lnTo>
                    <a:lnTo>
                      <a:pt x="18" y="74"/>
                    </a:lnTo>
                    <a:lnTo>
                      <a:pt x="18" y="74"/>
                    </a:lnTo>
                    <a:lnTo>
                      <a:pt x="18" y="74"/>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6" name="Freeform 324"/>
              <p:cNvSpPr>
                <a:spLocks/>
              </p:cNvSpPr>
              <p:nvPr/>
            </p:nvSpPr>
            <p:spPr bwMode="auto">
              <a:xfrm>
                <a:off x="3094626" y="3534338"/>
                <a:ext cx="21073" cy="300103"/>
              </a:xfrm>
              <a:custGeom>
                <a:avLst/>
                <a:gdLst>
                  <a:gd name="T0" fmla="*/ 12 w 29"/>
                  <a:gd name="T1" fmla="*/ 110 h 413"/>
                  <a:gd name="T2" fmla="*/ 12 w 29"/>
                  <a:gd name="T3" fmla="*/ 110 h 413"/>
                  <a:gd name="T4" fmla="*/ 14 w 29"/>
                  <a:gd name="T5" fmla="*/ 78 h 413"/>
                  <a:gd name="T6" fmla="*/ 12 w 29"/>
                  <a:gd name="T7" fmla="*/ 49 h 413"/>
                  <a:gd name="T8" fmla="*/ 7 w 29"/>
                  <a:gd name="T9" fmla="*/ 22 h 413"/>
                  <a:gd name="T10" fmla="*/ 0 w 29"/>
                  <a:gd name="T11" fmla="*/ 0 h 413"/>
                  <a:gd name="T12" fmla="*/ 0 w 29"/>
                  <a:gd name="T13" fmla="*/ 0 h 413"/>
                  <a:gd name="T14" fmla="*/ 7 w 29"/>
                  <a:gd name="T15" fmla="*/ 5 h 413"/>
                  <a:gd name="T16" fmla="*/ 7 w 29"/>
                  <a:gd name="T17" fmla="*/ 5 h 413"/>
                  <a:gd name="T18" fmla="*/ 14 w 29"/>
                  <a:gd name="T19" fmla="*/ 22 h 413"/>
                  <a:gd name="T20" fmla="*/ 17 w 29"/>
                  <a:gd name="T21" fmla="*/ 45 h 413"/>
                  <a:gd name="T22" fmla="*/ 19 w 29"/>
                  <a:gd name="T23" fmla="*/ 73 h 413"/>
                  <a:gd name="T24" fmla="*/ 19 w 29"/>
                  <a:gd name="T25" fmla="*/ 106 h 413"/>
                  <a:gd name="T26" fmla="*/ 29 w 29"/>
                  <a:gd name="T27" fmla="*/ 236 h 413"/>
                  <a:gd name="T28" fmla="*/ 29 w 29"/>
                  <a:gd name="T29" fmla="*/ 413 h 413"/>
                  <a:gd name="T30" fmla="*/ 19 w 29"/>
                  <a:gd name="T31" fmla="*/ 406 h 413"/>
                  <a:gd name="T32" fmla="*/ 21 w 29"/>
                  <a:gd name="T33" fmla="*/ 236 h 413"/>
                  <a:gd name="T34" fmla="*/ 12 w 29"/>
                  <a:gd name="T35" fmla="*/ 110 h 413"/>
                  <a:gd name="T36" fmla="*/ 12 w 29"/>
                  <a:gd name="T37" fmla="*/ 110 h 413"/>
                  <a:gd name="T38" fmla="*/ 12 w 29"/>
                  <a:gd name="T39" fmla="*/ 11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13">
                    <a:moveTo>
                      <a:pt x="12" y="110"/>
                    </a:moveTo>
                    <a:lnTo>
                      <a:pt x="12" y="110"/>
                    </a:lnTo>
                    <a:lnTo>
                      <a:pt x="14" y="78"/>
                    </a:lnTo>
                    <a:lnTo>
                      <a:pt x="12" y="49"/>
                    </a:lnTo>
                    <a:lnTo>
                      <a:pt x="7" y="22"/>
                    </a:lnTo>
                    <a:lnTo>
                      <a:pt x="0" y="0"/>
                    </a:lnTo>
                    <a:lnTo>
                      <a:pt x="0" y="0"/>
                    </a:lnTo>
                    <a:lnTo>
                      <a:pt x="7" y="5"/>
                    </a:lnTo>
                    <a:lnTo>
                      <a:pt x="7" y="5"/>
                    </a:lnTo>
                    <a:lnTo>
                      <a:pt x="14" y="22"/>
                    </a:lnTo>
                    <a:lnTo>
                      <a:pt x="17" y="45"/>
                    </a:lnTo>
                    <a:lnTo>
                      <a:pt x="19" y="73"/>
                    </a:lnTo>
                    <a:lnTo>
                      <a:pt x="19" y="106"/>
                    </a:lnTo>
                    <a:lnTo>
                      <a:pt x="29" y="236"/>
                    </a:lnTo>
                    <a:lnTo>
                      <a:pt x="29" y="413"/>
                    </a:lnTo>
                    <a:lnTo>
                      <a:pt x="19" y="406"/>
                    </a:lnTo>
                    <a:lnTo>
                      <a:pt x="21" y="236"/>
                    </a:lnTo>
                    <a:lnTo>
                      <a:pt x="12" y="110"/>
                    </a:lnTo>
                    <a:lnTo>
                      <a:pt x="12" y="110"/>
                    </a:lnTo>
                    <a:lnTo>
                      <a:pt x="12" y="110"/>
                    </a:lnTo>
                    <a:close/>
                  </a:path>
                </a:pathLst>
              </a:custGeom>
              <a:solidFill>
                <a:schemeClr val="accent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7" name="Freeform 325"/>
              <p:cNvSpPr>
                <a:spLocks/>
              </p:cNvSpPr>
              <p:nvPr/>
            </p:nvSpPr>
            <p:spPr bwMode="auto">
              <a:xfrm>
                <a:off x="2971097" y="3512539"/>
                <a:ext cx="110450" cy="273217"/>
              </a:xfrm>
              <a:custGeom>
                <a:avLst/>
                <a:gdLst>
                  <a:gd name="T0" fmla="*/ 129 w 152"/>
                  <a:gd name="T1" fmla="*/ 38 h 376"/>
                  <a:gd name="T2" fmla="*/ 145 w 152"/>
                  <a:gd name="T3" fmla="*/ 52 h 376"/>
                  <a:gd name="T4" fmla="*/ 52 w 152"/>
                  <a:gd name="T5" fmla="*/ 164 h 376"/>
                  <a:gd name="T6" fmla="*/ 30 w 152"/>
                  <a:gd name="T7" fmla="*/ 180 h 376"/>
                  <a:gd name="T8" fmla="*/ 30 w 152"/>
                  <a:gd name="T9" fmla="*/ 180 h 376"/>
                  <a:gd name="T10" fmla="*/ 24 w 152"/>
                  <a:gd name="T11" fmla="*/ 201 h 376"/>
                  <a:gd name="T12" fmla="*/ 21 w 152"/>
                  <a:gd name="T13" fmla="*/ 219 h 376"/>
                  <a:gd name="T14" fmla="*/ 19 w 152"/>
                  <a:gd name="T15" fmla="*/ 238 h 376"/>
                  <a:gd name="T16" fmla="*/ 19 w 152"/>
                  <a:gd name="T17" fmla="*/ 257 h 376"/>
                  <a:gd name="T18" fmla="*/ 19 w 152"/>
                  <a:gd name="T19" fmla="*/ 275 h 376"/>
                  <a:gd name="T20" fmla="*/ 21 w 152"/>
                  <a:gd name="T21" fmla="*/ 292 h 376"/>
                  <a:gd name="T22" fmla="*/ 24 w 152"/>
                  <a:gd name="T23" fmla="*/ 310 h 376"/>
                  <a:gd name="T24" fmla="*/ 30 w 152"/>
                  <a:gd name="T25" fmla="*/ 325 h 376"/>
                  <a:gd name="T26" fmla="*/ 30 w 152"/>
                  <a:gd name="T27" fmla="*/ 325 h 376"/>
                  <a:gd name="T28" fmla="*/ 40 w 152"/>
                  <a:gd name="T29" fmla="*/ 334 h 376"/>
                  <a:gd name="T30" fmla="*/ 51 w 152"/>
                  <a:gd name="T31" fmla="*/ 343 h 376"/>
                  <a:gd name="T32" fmla="*/ 65 w 152"/>
                  <a:gd name="T33" fmla="*/ 350 h 376"/>
                  <a:gd name="T34" fmla="*/ 77 w 152"/>
                  <a:gd name="T35" fmla="*/ 355 h 376"/>
                  <a:gd name="T36" fmla="*/ 93 w 152"/>
                  <a:gd name="T37" fmla="*/ 359 h 376"/>
                  <a:gd name="T38" fmla="*/ 108 w 152"/>
                  <a:gd name="T39" fmla="*/ 362 h 376"/>
                  <a:gd name="T40" fmla="*/ 124 w 152"/>
                  <a:gd name="T41" fmla="*/ 364 h 376"/>
                  <a:gd name="T42" fmla="*/ 142 w 152"/>
                  <a:gd name="T43" fmla="*/ 366 h 376"/>
                  <a:gd name="T44" fmla="*/ 142 w 152"/>
                  <a:gd name="T45" fmla="*/ 366 h 376"/>
                  <a:gd name="T46" fmla="*/ 131 w 152"/>
                  <a:gd name="T47" fmla="*/ 367 h 376"/>
                  <a:gd name="T48" fmla="*/ 131 w 152"/>
                  <a:gd name="T49" fmla="*/ 367 h 376"/>
                  <a:gd name="T50" fmla="*/ 108 w 152"/>
                  <a:gd name="T51" fmla="*/ 371 h 376"/>
                  <a:gd name="T52" fmla="*/ 87 w 152"/>
                  <a:gd name="T53" fmla="*/ 374 h 376"/>
                  <a:gd name="T54" fmla="*/ 70 w 152"/>
                  <a:gd name="T55" fmla="*/ 376 h 376"/>
                  <a:gd name="T56" fmla="*/ 54 w 152"/>
                  <a:gd name="T57" fmla="*/ 374 h 376"/>
                  <a:gd name="T58" fmla="*/ 40 w 152"/>
                  <a:gd name="T59" fmla="*/ 373 h 376"/>
                  <a:gd name="T60" fmla="*/ 30 w 152"/>
                  <a:gd name="T61" fmla="*/ 369 h 376"/>
                  <a:gd name="T62" fmla="*/ 21 w 152"/>
                  <a:gd name="T63" fmla="*/ 364 h 376"/>
                  <a:gd name="T64" fmla="*/ 16 w 152"/>
                  <a:gd name="T65" fmla="*/ 357 h 376"/>
                  <a:gd name="T66" fmla="*/ 16 w 152"/>
                  <a:gd name="T67" fmla="*/ 357 h 376"/>
                  <a:gd name="T68" fmla="*/ 9 w 152"/>
                  <a:gd name="T69" fmla="*/ 341 h 376"/>
                  <a:gd name="T70" fmla="*/ 3 w 152"/>
                  <a:gd name="T71" fmla="*/ 324 h 376"/>
                  <a:gd name="T72" fmla="*/ 3 w 152"/>
                  <a:gd name="T73" fmla="*/ 324 h 376"/>
                  <a:gd name="T74" fmla="*/ 0 w 152"/>
                  <a:gd name="T75" fmla="*/ 303 h 376"/>
                  <a:gd name="T76" fmla="*/ 2 w 152"/>
                  <a:gd name="T77" fmla="*/ 280 h 376"/>
                  <a:gd name="T78" fmla="*/ 2 w 152"/>
                  <a:gd name="T79" fmla="*/ 280 h 376"/>
                  <a:gd name="T80" fmla="*/ 3 w 152"/>
                  <a:gd name="T81" fmla="*/ 255 h 376"/>
                  <a:gd name="T82" fmla="*/ 9 w 152"/>
                  <a:gd name="T83" fmla="*/ 229 h 376"/>
                  <a:gd name="T84" fmla="*/ 16 w 152"/>
                  <a:gd name="T85" fmla="*/ 201 h 376"/>
                  <a:gd name="T86" fmla="*/ 23 w 152"/>
                  <a:gd name="T87" fmla="*/ 173 h 376"/>
                  <a:gd name="T88" fmla="*/ 40 w 152"/>
                  <a:gd name="T89" fmla="*/ 164 h 376"/>
                  <a:gd name="T90" fmla="*/ 131 w 152"/>
                  <a:gd name="T91" fmla="*/ 51 h 376"/>
                  <a:gd name="T92" fmla="*/ 93 w 152"/>
                  <a:gd name="T93" fmla="*/ 24 h 376"/>
                  <a:gd name="T94" fmla="*/ 136 w 152"/>
                  <a:gd name="T95" fmla="*/ 28 h 376"/>
                  <a:gd name="T96" fmla="*/ 119 w 152"/>
                  <a:gd name="T97" fmla="*/ 0 h 376"/>
                  <a:gd name="T98" fmla="*/ 119 w 152"/>
                  <a:gd name="T99" fmla="*/ 0 h 376"/>
                  <a:gd name="T100" fmla="*/ 131 w 152"/>
                  <a:gd name="T101" fmla="*/ 5 h 376"/>
                  <a:gd name="T102" fmla="*/ 152 w 152"/>
                  <a:gd name="T103" fmla="*/ 38 h 376"/>
                  <a:gd name="T104" fmla="*/ 129 w 152"/>
                  <a:gd name="T105" fmla="*/ 38 h 376"/>
                  <a:gd name="T106" fmla="*/ 129 w 152"/>
                  <a:gd name="T107" fmla="*/ 38 h 376"/>
                  <a:gd name="T108" fmla="*/ 129 w 152"/>
                  <a:gd name="T109" fmla="*/ 3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376">
                    <a:moveTo>
                      <a:pt x="129" y="38"/>
                    </a:moveTo>
                    <a:lnTo>
                      <a:pt x="145" y="52"/>
                    </a:lnTo>
                    <a:lnTo>
                      <a:pt x="52" y="164"/>
                    </a:lnTo>
                    <a:lnTo>
                      <a:pt x="30" y="180"/>
                    </a:lnTo>
                    <a:lnTo>
                      <a:pt x="30" y="180"/>
                    </a:lnTo>
                    <a:lnTo>
                      <a:pt x="24" y="201"/>
                    </a:lnTo>
                    <a:lnTo>
                      <a:pt x="21" y="219"/>
                    </a:lnTo>
                    <a:lnTo>
                      <a:pt x="19" y="238"/>
                    </a:lnTo>
                    <a:lnTo>
                      <a:pt x="19" y="257"/>
                    </a:lnTo>
                    <a:lnTo>
                      <a:pt x="19" y="275"/>
                    </a:lnTo>
                    <a:lnTo>
                      <a:pt x="21" y="292"/>
                    </a:lnTo>
                    <a:lnTo>
                      <a:pt x="24" y="310"/>
                    </a:lnTo>
                    <a:lnTo>
                      <a:pt x="30" y="325"/>
                    </a:lnTo>
                    <a:lnTo>
                      <a:pt x="30" y="325"/>
                    </a:lnTo>
                    <a:lnTo>
                      <a:pt x="40" y="334"/>
                    </a:lnTo>
                    <a:lnTo>
                      <a:pt x="51" y="343"/>
                    </a:lnTo>
                    <a:lnTo>
                      <a:pt x="65" y="350"/>
                    </a:lnTo>
                    <a:lnTo>
                      <a:pt x="77" y="355"/>
                    </a:lnTo>
                    <a:lnTo>
                      <a:pt x="93" y="359"/>
                    </a:lnTo>
                    <a:lnTo>
                      <a:pt x="108" y="362"/>
                    </a:lnTo>
                    <a:lnTo>
                      <a:pt x="124" y="364"/>
                    </a:lnTo>
                    <a:lnTo>
                      <a:pt x="142" y="366"/>
                    </a:lnTo>
                    <a:lnTo>
                      <a:pt x="142" y="366"/>
                    </a:lnTo>
                    <a:lnTo>
                      <a:pt x="131" y="367"/>
                    </a:lnTo>
                    <a:lnTo>
                      <a:pt x="131" y="367"/>
                    </a:lnTo>
                    <a:lnTo>
                      <a:pt x="108" y="371"/>
                    </a:lnTo>
                    <a:lnTo>
                      <a:pt x="87" y="374"/>
                    </a:lnTo>
                    <a:lnTo>
                      <a:pt x="70" y="376"/>
                    </a:lnTo>
                    <a:lnTo>
                      <a:pt x="54" y="374"/>
                    </a:lnTo>
                    <a:lnTo>
                      <a:pt x="40" y="373"/>
                    </a:lnTo>
                    <a:lnTo>
                      <a:pt x="30" y="369"/>
                    </a:lnTo>
                    <a:lnTo>
                      <a:pt x="21" y="364"/>
                    </a:lnTo>
                    <a:lnTo>
                      <a:pt x="16" y="357"/>
                    </a:lnTo>
                    <a:lnTo>
                      <a:pt x="16" y="357"/>
                    </a:lnTo>
                    <a:lnTo>
                      <a:pt x="9" y="341"/>
                    </a:lnTo>
                    <a:lnTo>
                      <a:pt x="3" y="324"/>
                    </a:lnTo>
                    <a:lnTo>
                      <a:pt x="3" y="324"/>
                    </a:lnTo>
                    <a:lnTo>
                      <a:pt x="0" y="303"/>
                    </a:lnTo>
                    <a:lnTo>
                      <a:pt x="2" y="280"/>
                    </a:lnTo>
                    <a:lnTo>
                      <a:pt x="2" y="280"/>
                    </a:lnTo>
                    <a:lnTo>
                      <a:pt x="3" y="255"/>
                    </a:lnTo>
                    <a:lnTo>
                      <a:pt x="9" y="229"/>
                    </a:lnTo>
                    <a:lnTo>
                      <a:pt x="16" y="201"/>
                    </a:lnTo>
                    <a:lnTo>
                      <a:pt x="23" y="173"/>
                    </a:lnTo>
                    <a:lnTo>
                      <a:pt x="40" y="164"/>
                    </a:lnTo>
                    <a:lnTo>
                      <a:pt x="131" y="51"/>
                    </a:lnTo>
                    <a:lnTo>
                      <a:pt x="93" y="24"/>
                    </a:lnTo>
                    <a:lnTo>
                      <a:pt x="136" y="28"/>
                    </a:lnTo>
                    <a:lnTo>
                      <a:pt x="119" y="0"/>
                    </a:lnTo>
                    <a:lnTo>
                      <a:pt x="119" y="0"/>
                    </a:lnTo>
                    <a:lnTo>
                      <a:pt x="131" y="5"/>
                    </a:lnTo>
                    <a:lnTo>
                      <a:pt x="152" y="38"/>
                    </a:lnTo>
                    <a:lnTo>
                      <a:pt x="129" y="38"/>
                    </a:lnTo>
                    <a:lnTo>
                      <a:pt x="129" y="38"/>
                    </a:lnTo>
                    <a:lnTo>
                      <a:pt x="129" y="38"/>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8" name="Freeform 326"/>
              <p:cNvSpPr>
                <a:spLocks/>
              </p:cNvSpPr>
              <p:nvPr/>
            </p:nvSpPr>
            <p:spPr bwMode="auto">
              <a:xfrm>
                <a:off x="3067740" y="3561950"/>
                <a:ext cx="50865" cy="277577"/>
              </a:xfrm>
              <a:custGeom>
                <a:avLst/>
                <a:gdLst>
                  <a:gd name="T0" fmla="*/ 16 w 70"/>
                  <a:gd name="T1" fmla="*/ 186 h 382"/>
                  <a:gd name="T2" fmla="*/ 0 w 70"/>
                  <a:gd name="T3" fmla="*/ 140 h 382"/>
                  <a:gd name="T4" fmla="*/ 0 w 70"/>
                  <a:gd name="T5" fmla="*/ 140 h 382"/>
                  <a:gd name="T6" fmla="*/ 3 w 70"/>
                  <a:gd name="T7" fmla="*/ 107 h 382"/>
                  <a:gd name="T8" fmla="*/ 5 w 70"/>
                  <a:gd name="T9" fmla="*/ 74 h 382"/>
                  <a:gd name="T10" fmla="*/ 35 w 70"/>
                  <a:gd name="T11" fmla="*/ 0 h 382"/>
                  <a:gd name="T12" fmla="*/ 23 w 70"/>
                  <a:gd name="T13" fmla="*/ 84 h 382"/>
                  <a:gd name="T14" fmla="*/ 35 w 70"/>
                  <a:gd name="T15" fmla="*/ 182 h 382"/>
                  <a:gd name="T16" fmla="*/ 24 w 70"/>
                  <a:gd name="T17" fmla="*/ 264 h 382"/>
                  <a:gd name="T18" fmla="*/ 24 w 70"/>
                  <a:gd name="T19" fmla="*/ 350 h 382"/>
                  <a:gd name="T20" fmla="*/ 70 w 70"/>
                  <a:gd name="T21" fmla="*/ 382 h 382"/>
                  <a:gd name="T22" fmla="*/ 70 w 70"/>
                  <a:gd name="T23" fmla="*/ 382 h 382"/>
                  <a:gd name="T24" fmla="*/ 56 w 70"/>
                  <a:gd name="T25" fmla="*/ 378 h 382"/>
                  <a:gd name="T26" fmla="*/ 56 w 70"/>
                  <a:gd name="T27" fmla="*/ 378 h 382"/>
                  <a:gd name="T28" fmla="*/ 42 w 70"/>
                  <a:gd name="T29" fmla="*/ 376 h 382"/>
                  <a:gd name="T30" fmla="*/ 28 w 70"/>
                  <a:gd name="T31" fmla="*/ 376 h 382"/>
                  <a:gd name="T32" fmla="*/ 28 w 70"/>
                  <a:gd name="T33" fmla="*/ 376 h 382"/>
                  <a:gd name="T34" fmla="*/ 19 w 70"/>
                  <a:gd name="T35" fmla="*/ 378 h 382"/>
                  <a:gd name="T36" fmla="*/ 12 w 70"/>
                  <a:gd name="T37" fmla="*/ 380 h 382"/>
                  <a:gd name="T38" fmla="*/ 12 w 70"/>
                  <a:gd name="T39" fmla="*/ 380 h 382"/>
                  <a:gd name="T40" fmla="*/ 5 w 70"/>
                  <a:gd name="T41" fmla="*/ 382 h 382"/>
                  <a:gd name="T42" fmla="*/ 9 w 70"/>
                  <a:gd name="T43" fmla="*/ 298 h 382"/>
                  <a:gd name="T44" fmla="*/ 5 w 70"/>
                  <a:gd name="T45" fmla="*/ 247 h 382"/>
                  <a:gd name="T46" fmla="*/ 16 w 70"/>
                  <a:gd name="T47" fmla="*/ 186 h 382"/>
                  <a:gd name="T48" fmla="*/ 16 w 70"/>
                  <a:gd name="T49" fmla="*/ 186 h 382"/>
                  <a:gd name="T50" fmla="*/ 16 w 70"/>
                  <a:gd name="T51" fmla="*/ 18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2">
                    <a:moveTo>
                      <a:pt x="16" y="186"/>
                    </a:moveTo>
                    <a:lnTo>
                      <a:pt x="0" y="140"/>
                    </a:lnTo>
                    <a:lnTo>
                      <a:pt x="0" y="140"/>
                    </a:lnTo>
                    <a:lnTo>
                      <a:pt x="3" y="107"/>
                    </a:lnTo>
                    <a:lnTo>
                      <a:pt x="5" y="74"/>
                    </a:lnTo>
                    <a:lnTo>
                      <a:pt x="35" y="0"/>
                    </a:lnTo>
                    <a:lnTo>
                      <a:pt x="23" y="84"/>
                    </a:lnTo>
                    <a:lnTo>
                      <a:pt x="35" y="182"/>
                    </a:lnTo>
                    <a:lnTo>
                      <a:pt x="24" y="264"/>
                    </a:lnTo>
                    <a:lnTo>
                      <a:pt x="24" y="350"/>
                    </a:lnTo>
                    <a:lnTo>
                      <a:pt x="70" y="382"/>
                    </a:lnTo>
                    <a:lnTo>
                      <a:pt x="70" y="382"/>
                    </a:lnTo>
                    <a:lnTo>
                      <a:pt x="56" y="378"/>
                    </a:lnTo>
                    <a:lnTo>
                      <a:pt x="56" y="378"/>
                    </a:lnTo>
                    <a:lnTo>
                      <a:pt x="42" y="376"/>
                    </a:lnTo>
                    <a:lnTo>
                      <a:pt x="28" y="376"/>
                    </a:lnTo>
                    <a:lnTo>
                      <a:pt x="28" y="376"/>
                    </a:lnTo>
                    <a:lnTo>
                      <a:pt x="19" y="378"/>
                    </a:lnTo>
                    <a:lnTo>
                      <a:pt x="12" y="380"/>
                    </a:lnTo>
                    <a:lnTo>
                      <a:pt x="12" y="380"/>
                    </a:lnTo>
                    <a:lnTo>
                      <a:pt x="5" y="382"/>
                    </a:lnTo>
                    <a:lnTo>
                      <a:pt x="9" y="298"/>
                    </a:lnTo>
                    <a:lnTo>
                      <a:pt x="5" y="247"/>
                    </a:lnTo>
                    <a:lnTo>
                      <a:pt x="16" y="186"/>
                    </a:lnTo>
                    <a:lnTo>
                      <a:pt x="16" y="186"/>
                    </a:lnTo>
                    <a:lnTo>
                      <a:pt x="16" y="186"/>
                    </a:lnTo>
                    <a:close/>
                  </a:path>
                </a:pathLst>
              </a:custGeom>
              <a:solidFill>
                <a:srgbClr val="0B538F"/>
              </a:solidFill>
              <a:ln w="9525">
                <a:solidFill>
                  <a:srgbClr val="0B538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9" name="Freeform 327"/>
              <p:cNvSpPr>
                <a:spLocks/>
              </p:cNvSpPr>
              <p:nvPr/>
            </p:nvSpPr>
            <p:spPr bwMode="auto">
              <a:xfrm>
                <a:off x="3067740" y="3835168"/>
                <a:ext cx="22526" cy="66124"/>
              </a:xfrm>
              <a:custGeom>
                <a:avLst/>
                <a:gdLst>
                  <a:gd name="T0" fmla="*/ 12 w 31"/>
                  <a:gd name="T1" fmla="*/ 4 h 91"/>
                  <a:gd name="T2" fmla="*/ 12 w 31"/>
                  <a:gd name="T3" fmla="*/ 4 h 91"/>
                  <a:gd name="T4" fmla="*/ 19 w 31"/>
                  <a:gd name="T5" fmla="*/ 2 h 91"/>
                  <a:gd name="T6" fmla="*/ 28 w 31"/>
                  <a:gd name="T7" fmla="*/ 0 h 91"/>
                  <a:gd name="T8" fmla="*/ 17 w 31"/>
                  <a:gd name="T9" fmla="*/ 13 h 91"/>
                  <a:gd name="T10" fmla="*/ 12 w 31"/>
                  <a:gd name="T11" fmla="*/ 74 h 91"/>
                  <a:gd name="T12" fmla="*/ 12 w 31"/>
                  <a:gd name="T13" fmla="*/ 74 h 91"/>
                  <a:gd name="T14" fmla="*/ 16 w 31"/>
                  <a:gd name="T15" fmla="*/ 69 h 91"/>
                  <a:gd name="T16" fmla="*/ 17 w 31"/>
                  <a:gd name="T17" fmla="*/ 60 h 91"/>
                  <a:gd name="T18" fmla="*/ 19 w 31"/>
                  <a:gd name="T19" fmla="*/ 48 h 91"/>
                  <a:gd name="T20" fmla="*/ 19 w 31"/>
                  <a:gd name="T21" fmla="*/ 34 h 91"/>
                  <a:gd name="T22" fmla="*/ 31 w 31"/>
                  <a:gd name="T23" fmla="*/ 49 h 91"/>
                  <a:gd name="T24" fmla="*/ 31 w 31"/>
                  <a:gd name="T25" fmla="*/ 77 h 91"/>
                  <a:gd name="T26" fmla="*/ 2 w 31"/>
                  <a:gd name="T27" fmla="*/ 91 h 91"/>
                  <a:gd name="T28" fmla="*/ 2 w 31"/>
                  <a:gd name="T29" fmla="*/ 91 h 91"/>
                  <a:gd name="T30" fmla="*/ 0 w 31"/>
                  <a:gd name="T31" fmla="*/ 90 h 91"/>
                  <a:gd name="T32" fmla="*/ 0 w 31"/>
                  <a:gd name="T33" fmla="*/ 86 h 91"/>
                  <a:gd name="T34" fmla="*/ 5 w 31"/>
                  <a:gd name="T35" fmla="*/ 77 h 91"/>
                  <a:gd name="T36" fmla="*/ 5 w 31"/>
                  <a:gd name="T37" fmla="*/ 30 h 91"/>
                  <a:gd name="T38" fmla="*/ 12 w 31"/>
                  <a:gd name="T39" fmla="*/ 4 h 91"/>
                  <a:gd name="T40" fmla="*/ 12 w 31"/>
                  <a:gd name="T41" fmla="*/ 4 h 91"/>
                  <a:gd name="T42" fmla="*/ 12 w 31"/>
                  <a:gd name="T43"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91">
                    <a:moveTo>
                      <a:pt x="12" y="4"/>
                    </a:moveTo>
                    <a:lnTo>
                      <a:pt x="12" y="4"/>
                    </a:lnTo>
                    <a:lnTo>
                      <a:pt x="19" y="2"/>
                    </a:lnTo>
                    <a:lnTo>
                      <a:pt x="28" y="0"/>
                    </a:lnTo>
                    <a:lnTo>
                      <a:pt x="17" y="13"/>
                    </a:lnTo>
                    <a:lnTo>
                      <a:pt x="12" y="74"/>
                    </a:lnTo>
                    <a:lnTo>
                      <a:pt x="12" y="74"/>
                    </a:lnTo>
                    <a:lnTo>
                      <a:pt x="16" y="69"/>
                    </a:lnTo>
                    <a:lnTo>
                      <a:pt x="17" y="60"/>
                    </a:lnTo>
                    <a:lnTo>
                      <a:pt x="19" y="48"/>
                    </a:lnTo>
                    <a:lnTo>
                      <a:pt x="19" y="34"/>
                    </a:lnTo>
                    <a:lnTo>
                      <a:pt x="31" y="49"/>
                    </a:lnTo>
                    <a:lnTo>
                      <a:pt x="31" y="77"/>
                    </a:lnTo>
                    <a:lnTo>
                      <a:pt x="2" y="91"/>
                    </a:lnTo>
                    <a:lnTo>
                      <a:pt x="2" y="91"/>
                    </a:lnTo>
                    <a:lnTo>
                      <a:pt x="0" y="90"/>
                    </a:lnTo>
                    <a:lnTo>
                      <a:pt x="0" y="86"/>
                    </a:lnTo>
                    <a:lnTo>
                      <a:pt x="5" y="77"/>
                    </a:lnTo>
                    <a:lnTo>
                      <a:pt x="5" y="30"/>
                    </a:lnTo>
                    <a:lnTo>
                      <a:pt x="12" y="4"/>
                    </a:lnTo>
                    <a:lnTo>
                      <a:pt x="12" y="4"/>
                    </a:lnTo>
                    <a:lnTo>
                      <a:pt x="12" y="4"/>
                    </a:lnTo>
                    <a:close/>
                  </a:path>
                </a:pathLst>
              </a:custGeom>
              <a:solidFill>
                <a:srgbClr val="E2B086"/>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0" name="Freeform 328"/>
              <p:cNvSpPr>
                <a:spLocks/>
              </p:cNvSpPr>
              <p:nvPr/>
            </p:nvSpPr>
            <p:spPr bwMode="auto">
              <a:xfrm>
                <a:off x="3069193" y="3835168"/>
                <a:ext cx="44325" cy="66124"/>
              </a:xfrm>
              <a:custGeom>
                <a:avLst/>
                <a:gdLst>
                  <a:gd name="T0" fmla="*/ 15 w 61"/>
                  <a:gd name="T1" fmla="*/ 13 h 91"/>
                  <a:gd name="T2" fmla="*/ 26 w 61"/>
                  <a:gd name="T3" fmla="*/ 0 h 91"/>
                  <a:gd name="T4" fmla="*/ 26 w 61"/>
                  <a:gd name="T5" fmla="*/ 0 h 91"/>
                  <a:gd name="T6" fmla="*/ 40 w 61"/>
                  <a:gd name="T7" fmla="*/ 0 h 91"/>
                  <a:gd name="T8" fmla="*/ 54 w 61"/>
                  <a:gd name="T9" fmla="*/ 2 h 91"/>
                  <a:gd name="T10" fmla="*/ 61 w 61"/>
                  <a:gd name="T11" fmla="*/ 37 h 91"/>
                  <a:gd name="T12" fmla="*/ 35 w 61"/>
                  <a:gd name="T13" fmla="*/ 86 h 91"/>
                  <a:gd name="T14" fmla="*/ 0 w 61"/>
                  <a:gd name="T15" fmla="*/ 91 h 91"/>
                  <a:gd name="T16" fmla="*/ 29 w 61"/>
                  <a:gd name="T17" fmla="*/ 77 h 91"/>
                  <a:gd name="T18" fmla="*/ 29 w 61"/>
                  <a:gd name="T19" fmla="*/ 49 h 91"/>
                  <a:gd name="T20" fmla="*/ 17 w 61"/>
                  <a:gd name="T21" fmla="*/ 34 h 91"/>
                  <a:gd name="T22" fmla="*/ 17 w 61"/>
                  <a:gd name="T23" fmla="*/ 34 h 91"/>
                  <a:gd name="T24" fmla="*/ 17 w 61"/>
                  <a:gd name="T25" fmla="*/ 48 h 91"/>
                  <a:gd name="T26" fmla="*/ 15 w 61"/>
                  <a:gd name="T27" fmla="*/ 60 h 91"/>
                  <a:gd name="T28" fmla="*/ 14 w 61"/>
                  <a:gd name="T29" fmla="*/ 69 h 91"/>
                  <a:gd name="T30" fmla="*/ 10 w 61"/>
                  <a:gd name="T31" fmla="*/ 74 h 91"/>
                  <a:gd name="T32" fmla="*/ 15 w 61"/>
                  <a:gd name="T33" fmla="*/ 13 h 91"/>
                  <a:gd name="T34" fmla="*/ 15 w 61"/>
                  <a:gd name="T35" fmla="*/ 13 h 91"/>
                  <a:gd name="T36" fmla="*/ 15 w 61"/>
                  <a:gd name="T37" fmla="*/ 1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91">
                    <a:moveTo>
                      <a:pt x="15" y="13"/>
                    </a:moveTo>
                    <a:lnTo>
                      <a:pt x="26" y="0"/>
                    </a:lnTo>
                    <a:lnTo>
                      <a:pt x="26" y="0"/>
                    </a:lnTo>
                    <a:lnTo>
                      <a:pt x="40" y="0"/>
                    </a:lnTo>
                    <a:lnTo>
                      <a:pt x="54" y="2"/>
                    </a:lnTo>
                    <a:lnTo>
                      <a:pt x="61" y="37"/>
                    </a:lnTo>
                    <a:lnTo>
                      <a:pt x="35" y="86"/>
                    </a:lnTo>
                    <a:lnTo>
                      <a:pt x="0" y="91"/>
                    </a:lnTo>
                    <a:lnTo>
                      <a:pt x="29" y="77"/>
                    </a:lnTo>
                    <a:lnTo>
                      <a:pt x="29" y="49"/>
                    </a:lnTo>
                    <a:lnTo>
                      <a:pt x="17" y="34"/>
                    </a:lnTo>
                    <a:lnTo>
                      <a:pt x="17" y="34"/>
                    </a:lnTo>
                    <a:lnTo>
                      <a:pt x="17" y="48"/>
                    </a:lnTo>
                    <a:lnTo>
                      <a:pt x="15" y="60"/>
                    </a:lnTo>
                    <a:lnTo>
                      <a:pt x="14" y="69"/>
                    </a:lnTo>
                    <a:lnTo>
                      <a:pt x="10" y="74"/>
                    </a:lnTo>
                    <a:lnTo>
                      <a:pt x="15" y="13"/>
                    </a:lnTo>
                    <a:lnTo>
                      <a:pt x="15" y="13"/>
                    </a:lnTo>
                    <a:lnTo>
                      <a:pt x="15" y="13"/>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1" name="Freeform 329"/>
              <p:cNvSpPr>
                <a:spLocks/>
              </p:cNvSpPr>
              <p:nvPr/>
            </p:nvSpPr>
            <p:spPr bwMode="auto">
              <a:xfrm>
                <a:off x="2972550" y="4040081"/>
                <a:ext cx="58131" cy="223806"/>
              </a:xfrm>
              <a:custGeom>
                <a:avLst/>
                <a:gdLst>
                  <a:gd name="T0" fmla="*/ 0 w 80"/>
                  <a:gd name="T1" fmla="*/ 0 h 308"/>
                  <a:gd name="T2" fmla="*/ 0 w 80"/>
                  <a:gd name="T3" fmla="*/ 0 h 308"/>
                  <a:gd name="T4" fmla="*/ 40 w 80"/>
                  <a:gd name="T5" fmla="*/ 7 h 308"/>
                  <a:gd name="T6" fmla="*/ 80 w 80"/>
                  <a:gd name="T7" fmla="*/ 11 h 308"/>
                  <a:gd name="T8" fmla="*/ 28 w 80"/>
                  <a:gd name="T9" fmla="*/ 28 h 308"/>
                  <a:gd name="T10" fmla="*/ 59 w 80"/>
                  <a:gd name="T11" fmla="*/ 308 h 308"/>
                  <a:gd name="T12" fmla="*/ 59 w 80"/>
                  <a:gd name="T13" fmla="*/ 308 h 308"/>
                  <a:gd name="T14" fmla="*/ 50 w 80"/>
                  <a:gd name="T15" fmla="*/ 308 h 308"/>
                  <a:gd name="T16" fmla="*/ 43 w 80"/>
                  <a:gd name="T17" fmla="*/ 306 h 308"/>
                  <a:gd name="T18" fmla="*/ 35 w 80"/>
                  <a:gd name="T19" fmla="*/ 303 h 308"/>
                  <a:gd name="T20" fmla="*/ 28 w 80"/>
                  <a:gd name="T21" fmla="*/ 298 h 308"/>
                  <a:gd name="T22" fmla="*/ 28 w 80"/>
                  <a:gd name="T23" fmla="*/ 242 h 308"/>
                  <a:gd name="T24" fmla="*/ 28 w 80"/>
                  <a:gd name="T25" fmla="*/ 208 h 308"/>
                  <a:gd name="T26" fmla="*/ 28 w 80"/>
                  <a:gd name="T27" fmla="*/ 154 h 308"/>
                  <a:gd name="T28" fmla="*/ 28 w 80"/>
                  <a:gd name="T29" fmla="*/ 154 h 308"/>
                  <a:gd name="T30" fmla="*/ 17 w 80"/>
                  <a:gd name="T31" fmla="*/ 117 h 308"/>
                  <a:gd name="T32" fmla="*/ 8 w 80"/>
                  <a:gd name="T33" fmla="*/ 81 h 308"/>
                  <a:gd name="T34" fmla="*/ 3 w 80"/>
                  <a:gd name="T35" fmla="*/ 40 h 308"/>
                  <a:gd name="T36" fmla="*/ 0 w 80"/>
                  <a:gd name="T37" fmla="*/ 0 h 308"/>
                  <a:gd name="T38" fmla="*/ 0 w 80"/>
                  <a:gd name="T39" fmla="*/ 0 h 308"/>
                  <a:gd name="T40" fmla="*/ 0 w 80"/>
                  <a:gd name="T4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308">
                    <a:moveTo>
                      <a:pt x="0" y="0"/>
                    </a:moveTo>
                    <a:lnTo>
                      <a:pt x="0" y="0"/>
                    </a:lnTo>
                    <a:lnTo>
                      <a:pt x="40" y="7"/>
                    </a:lnTo>
                    <a:lnTo>
                      <a:pt x="80" y="11"/>
                    </a:lnTo>
                    <a:lnTo>
                      <a:pt x="28" y="28"/>
                    </a:lnTo>
                    <a:lnTo>
                      <a:pt x="59" y="308"/>
                    </a:lnTo>
                    <a:lnTo>
                      <a:pt x="59" y="308"/>
                    </a:lnTo>
                    <a:lnTo>
                      <a:pt x="50" y="308"/>
                    </a:lnTo>
                    <a:lnTo>
                      <a:pt x="43" y="306"/>
                    </a:lnTo>
                    <a:lnTo>
                      <a:pt x="35" y="303"/>
                    </a:lnTo>
                    <a:lnTo>
                      <a:pt x="28" y="298"/>
                    </a:lnTo>
                    <a:lnTo>
                      <a:pt x="28" y="242"/>
                    </a:lnTo>
                    <a:lnTo>
                      <a:pt x="28" y="208"/>
                    </a:lnTo>
                    <a:lnTo>
                      <a:pt x="28" y="154"/>
                    </a:lnTo>
                    <a:lnTo>
                      <a:pt x="28" y="154"/>
                    </a:lnTo>
                    <a:lnTo>
                      <a:pt x="17" y="117"/>
                    </a:lnTo>
                    <a:lnTo>
                      <a:pt x="8" y="81"/>
                    </a:lnTo>
                    <a:lnTo>
                      <a:pt x="3" y="40"/>
                    </a:lnTo>
                    <a:lnTo>
                      <a:pt x="0" y="0"/>
                    </a:lnTo>
                    <a:lnTo>
                      <a:pt x="0" y="0"/>
                    </a:lnTo>
                    <a:lnTo>
                      <a:pt x="0" y="0"/>
                    </a:lnTo>
                    <a:close/>
                  </a:path>
                </a:pathLst>
              </a:custGeom>
              <a:solidFill>
                <a:srgbClr val="EBBC8D"/>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2" name="Freeform 330"/>
              <p:cNvSpPr>
                <a:spLocks noEditPoints="1"/>
              </p:cNvSpPr>
              <p:nvPr/>
            </p:nvSpPr>
            <p:spPr bwMode="auto">
              <a:xfrm>
                <a:off x="2992896" y="4048074"/>
                <a:ext cx="40692" cy="215813"/>
              </a:xfrm>
              <a:custGeom>
                <a:avLst/>
                <a:gdLst>
                  <a:gd name="T0" fmla="*/ 0 w 56"/>
                  <a:gd name="T1" fmla="*/ 17 h 297"/>
                  <a:gd name="T2" fmla="*/ 0 w 56"/>
                  <a:gd name="T3" fmla="*/ 17 h 297"/>
                  <a:gd name="T4" fmla="*/ 31 w 56"/>
                  <a:gd name="T5" fmla="*/ 297 h 297"/>
                  <a:gd name="T6" fmla="*/ 31 w 56"/>
                  <a:gd name="T7" fmla="*/ 297 h 297"/>
                  <a:gd name="T8" fmla="*/ 36 w 56"/>
                  <a:gd name="T9" fmla="*/ 295 h 297"/>
                  <a:gd name="T10" fmla="*/ 43 w 56"/>
                  <a:gd name="T11" fmla="*/ 292 h 297"/>
                  <a:gd name="T12" fmla="*/ 49 w 56"/>
                  <a:gd name="T13" fmla="*/ 288 h 297"/>
                  <a:gd name="T14" fmla="*/ 56 w 56"/>
                  <a:gd name="T15" fmla="*/ 283 h 297"/>
                  <a:gd name="T16" fmla="*/ 56 w 56"/>
                  <a:gd name="T17" fmla="*/ 283 h 297"/>
                  <a:gd name="T18" fmla="*/ 47 w 56"/>
                  <a:gd name="T19" fmla="*/ 255 h 297"/>
                  <a:gd name="T20" fmla="*/ 40 w 56"/>
                  <a:gd name="T21" fmla="*/ 227 h 297"/>
                  <a:gd name="T22" fmla="*/ 35 w 56"/>
                  <a:gd name="T23" fmla="*/ 199 h 297"/>
                  <a:gd name="T24" fmla="*/ 33 w 56"/>
                  <a:gd name="T25" fmla="*/ 171 h 297"/>
                  <a:gd name="T26" fmla="*/ 33 w 56"/>
                  <a:gd name="T27" fmla="*/ 171 h 297"/>
                  <a:gd name="T28" fmla="*/ 43 w 56"/>
                  <a:gd name="T29" fmla="*/ 127 h 297"/>
                  <a:gd name="T30" fmla="*/ 50 w 56"/>
                  <a:gd name="T31" fmla="*/ 85 h 297"/>
                  <a:gd name="T32" fmla="*/ 54 w 56"/>
                  <a:gd name="T33" fmla="*/ 43 h 297"/>
                  <a:gd name="T34" fmla="*/ 52 w 56"/>
                  <a:gd name="T35" fmla="*/ 0 h 297"/>
                  <a:gd name="T36" fmla="*/ 0 w 56"/>
                  <a:gd name="T37" fmla="*/ 17 h 297"/>
                  <a:gd name="T38" fmla="*/ 0 w 56"/>
                  <a:gd name="T39" fmla="*/ 17 h 297"/>
                  <a:gd name="T40" fmla="*/ 49 w 56"/>
                  <a:gd name="T41" fmla="*/ 5 h 297"/>
                  <a:gd name="T42" fmla="*/ 49 w 56"/>
                  <a:gd name="T43" fmla="*/ 5 h 297"/>
                  <a:gd name="T44" fmla="*/ 49 w 56"/>
                  <a:gd name="T45" fmla="*/ 5 h 297"/>
                  <a:gd name="T46" fmla="*/ 49 w 56"/>
                  <a:gd name="T47" fmla="*/ 47 h 297"/>
                  <a:gd name="T48" fmla="*/ 45 w 56"/>
                  <a:gd name="T49" fmla="*/ 87 h 297"/>
                  <a:gd name="T50" fmla="*/ 40 w 56"/>
                  <a:gd name="T51" fmla="*/ 129 h 297"/>
                  <a:gd name="T52" fmla="*/ 29 w 56"/>
                  <a:gd name="T53" fmla="*/ 169 h 297"/>
                  <a:gd name="T54" fmla="*/ 29 w 56"/>
                  <a:gd name="T55" fmla="*/ 171 h 297"/>
                  <a:gd name="T56" fmla="*/ 29 w 56"/>
                  <a:gd name="T57" fmla="*/ 171 h 297"/>
                  <a:gd name="T58" fmla="*/ 31 w 56"/>
                  <a:gd name="T59" fmla="*/ 199 h 297"/>
                  <a:gd name="T60" fmla="*/ 36 w 56"/>
                  <a:gd name="T61" fmla="*/ 227 h 297"/>
                  <a:gd name="T62" fmla="*/ 42 w 56"/>
                  <a:gd name="T63" fmla="*/ 255 h 297"/>
                  <a:gd name="T64" fmla="*/ 50 w 56"/>
                  <a:gd name="T65" fmla="*/ 283 h 297"/>
                  <a:gd name="T66" fmla="*/ 50 w 56"/>
                  <a:gd name="T67" fmla="*/ 283 h 297"/>
                  <a:gd name="T68" fmla="*/ 42 w 56"/>
                  <a:gd name="T69" fmla="*/ 288 h 297"/>
                  <a:gd name="T70" fmla="*/ 35 w 56"/>
                  <a:gd name="T71" fmla="*/ 292 h 297"/>
                  <a:gd name="T72" fmla="*/ 22 w 56"/>
                  <a:gd name="T73" fmla="*/ 180 h 297"/>
                  <a:gd name="T74" fmla="*/ 29 w 56"/>
                  <a:gd name="T75" fmla="*/ 145 h 297"/>
                  <a:gd name="T76" fmla="*/ 29 w 56"/>
                  <a:gd name="T77" fmla="*/ 145 h 297"/>
                  <a:gd name="T78" fmla="*/ 35 w 56"/>
                  <a:gd name="T79" fmla="*/ 112 h 297"/>
                  <a:gd name="T80" fmla="*/ 38 w 56"/>
                  <a:gd name="T81" fmla="*/ 77 h 297"/>
                  <a:gd name="T82" fmla="*/ 40 w 56"/>
                  <a:gd name="T83" fmla="*/ 42 h 297"/>
                  <a:gd name="T84" fmla="*/ 40 w 56"/>
                  <a:gd name="T85" fmla="*/ 8 h 297"/>
                  <a:gd name="T86" fmla="*/ 49 w 56"/>
                  <a:gd name="T87" fmla="*/ 5 h 297"/>
                  <a:gd name="T88" fmla="*/ 49 w 56"/>
                  <a:gd name="T89" fmla="*/ 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297">
                    <a:moveTo>
                      <a:pt x="0" y="17"/>
                    </a:moveTo>
                    <a:lnTo>
                      <a:pt x="0" y="17"/>
                    </a:lnTo>
                    <a:lnTo>
                      <a:pt x="31" y="297"/>
                    </a:lnTo>
                    <a:lnTo>
                      <a:pt x="31" y="297"/>
                    </a:lnTo>
                    <a:lnTo>
                      <a:pt x="36" y="295"/>
                    </a:lnTo>
                    <a:lnTo>
                      <a:pt x="43" y="292"/>
                    </a:lnTo>
                    <a:lnTo>
                      <a:pt x="49" y="288"/>
                    </a:lnTo>
                    <a:lnTo>
                      <a:pt x="56" y="283"/>
                    </a:lnTo>
                    <a:lnTo>
                      <a:pt x="56" y="283"/>
                    </a:lnTo>
                    <a:lnTo>
                      <a:pt x="47" y="255"/>
                    </a:lnTo>
                    <a:lnTo>
                      <a:pt x="40" y="227"/>
                    </a:lnTo>
                    <a:lnTo>
                      <a:pt x="35" y="199"/>
                    </a:lnTo>
                    <a:lnTo>
                      <a:pt x="33" y="171"/>
                    </a:lnTo>
                    <a:lnTo>
                      <a:pt x="33" y="171"/>
                    </a:lnTo>
                    <a:lnTo>
                      <a:pt x="43" y="127"/>
                    </a:lnTo>
                    <a:lnTo>
                      <a:pt x="50" y="85"/>
                    </a:lnTo>
                    <a:lnTo>
                      <a:pt x="54" y="43"/>
                    </a:lnTo>
                    <a:lnTo>
                      <a:pt x="52" y="0"/>
                    </a:lnTo>
                    <a:lnTo>
                      <a:pt x="0" y="17"/>
                    </a:lnTo>
                    <a:lnTo>
                      <a:pt x="0" y="17"/>
                    </a:lnTo>
                    <a:close/>
                    <a:moveTo>
                      <a:pt x="49" y="5"/>
                    </a:moveTo>
                    <a:lnTo>
                      <a:pt x="49" y="5"/>
                    </a:lnTo>
                    <a:lnTo>
                      <a:pt x="49" y="5"/>
                    </a:lnTo>
                    <a:lnTo>
                      <a:pt x="49" y="47"/>
                    </a:lnTo>
                    <a:lnTo>
                      <a:pt x="45" y="87"/>
                    </a:lnTo>
                    <a:lnTo>
                      <a:pt x="40" y="129"/>
                    </a:lnTo>
                    <a:lnTo>
                      <a:pt x="29" y="169"/>
                    </a:lnTo>
                    <a:lnTo>
                      <a:pt x="29" y="171"/>
                    </a:lnTo>
                    <a:lnTo>
                      <a:pt x="29" y="171"/>
                    </a:lnTo>
                    <a:lnTo>
                      <a:pt x="31" y="199"/>
                    </a:lnTo>
                    <a:lnTo>
                      <a:pt x="36" y="227"/>
                    </a:lnTo>
                    <a:lnTo>
                      <a:pt x="42" y="255"/>
                    </a:lnTo>
                    <a:lnTo>
                      <a:pt x="50" y="283"/>
                    </a:lnTo>
                    <a:lnTo>
                      <a:pt x="50" y="283"/>
                    </a:lnTo>
                    <a:lnTo>
                      <a:pt x="42" y="288"/>
                    </a:lnTo>
                    <a:lnTo>
                      <a:pt x="35" y="292"/>
                    </a:lnTo>
                    <a:lnTo>
                      <a:pt x="22" y="180"/>
                    </a:lnTo>
                    <a:lnTo>
                      <a:pt x="29" y="145"/>
                    </a:lnTo>
                    <a:lnTo>
                      <a:pt x="29" y="145"/>
                    </a:lnTo>
                    <a:lnTo>
                      <a:pt x="35" y="112"/>
                    </a:lnTo>
                    <a:lnTo>
                      <a:pt x="38" y="77"/>
                    </a:lnTo>
                    <a:lnTo>
                      <a:pt x="40" y="42"/>
                    </a:lnTo>
                    <a:lnTo>
                      <a:pt x="40" y="8"/>
                    </a:lnTo>
                    <a:lnTo>
                      <a:pt x="49" y="5"/>
                    </a:lnTo>
                    <a:lnTo>
                      <a:pt x="49" y="5"/>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3" name="Freeform 331"/>
              <p:cNvSpPr>
                <a:spLocks/>
              </p:cNvSpPr>
              <p:nvPr/>
            </p:nvSpPr>
            <p:spPr bwMode="auto">
              <a:xfrm>
                <a:off x="3008882" y="4051707"/>
                <a:ext cx="20346" cy="208546"/>
              </a:xfrm>
              <a:custGeom>
                <a:avLst/>
                <a:gdLst>
                  <a:gd name="T0" fmla="*/ 18 w 28"/>
                  <a:gd name="T1" fmla="*/ 3 h 287"/>
                  <a:gd name="T2" fmla="*/ 27 w 28"/>
                  <a:gd name="T3" fmla="*/ 0 h 287"/>
                  <a:gd name="T4" fmla="*/ 27 w 28"/>
                  <a:gd name="T5" fmla="*/ 0 h 287"/>
                  <a:gd name="T6" fmla="*/ 27 w 28"/>
                  <a:gd name="T7" fmla="*/ 42 h 287"/>
                  <a:gd name="T8" fmla="*/ 23 w 28"/>
                  <a:gd name="T9" fmla="*/ 82 h 287"/>
                  <a:gd name="T10" fmla="*/ 18 w 28"/>
                  <a:gd name="T11" fmla="*/ 124 h 287"/>
                  <a:gd name="T12" fmla="*/ 7 w 28"/>
                  <a:gd name="T13" fmla="*/ 164 h 287"/>
                  <a:gd name="T14" fmla="*/ 7 w 28"/>
                  <a:gd name="T15" fmla="*/ 166 h 287"/>
                  <a:gd name="T16" fmla="*/ 7 w 28"/>
                  <a:gd name="T17" fmla="*/ 166 h 287"/>
                  <a:gd name="T18" fmla="*/ 9 w 28"/>
                  <a:gd name="T19" fmla="*/ 194 h 287"/>
                  <a:gd name="T20" fmla="*/ 14 w 28"/>
                  <a:gd name="T21" fmla="*/ 222 h 287"/>
                  <a:gd name="T22" fmla="*/ 20 w 28"/>
                  <a:gd name="T23" fmla="*/ 250 h 287"/>
                  <a:gd name="T24" fmla="*/ 28 w 28"/>
                  <a:gd name="T25" fmla="*/ 278 h 287"/>
                  <a:gd name="T26" fmla="*/ 28 w 28"/>
                  <a:gd name="T27" fmla="*/ 278 h 287"/>
                  <a:gd name="T28" fmla="*/ 20 w 28"/>
                  <a:gd name="T29" fmla="*/ 283 h 287"/>
                  <a:gd name="T30" fmla="*/ 13 w 28"/>
                  <a:gd name="T31" fmla="*/ 287 h 287"/>
                  <a:gd name="T32" fmla="*/ 0 w 28"/>
                  <a:gd name="T33" fmla="*/ 175 h 287"/>
                  <a:gd name="T34" fmla="*/ 7 w 28"/>
                  <a:gd name="T35" fmla="*/ 140 h 287"/>
                  <a:gd name="T36" fmla="*/ 7 w 28"/>
                  <a:gd name="T37" fmla="*/ 140 h 287"/>
                  <a:gd name="T38" fmla="*/ 13 w 28"/>
                  <a:gd name="T39" fmla="*/ 107 h 287"/>
                  <a:gd name="T40" fmla="*/ 16 w 28"/>
                  <a:gd name="T41" fmla="*/ 72 h 287"/>
                  <a:gd name="T42" fmla="*/ 18 w 28"/>
                  <a:gd name="T43" fmla="*/ 37 h 287"/>
                  <a:gd name="T44" fmla="*/ 18 w 28"/>
                  <a:gd name="T45" fmla="*/ 3 h 287"/>
                  <a:gd name="T46" fmla="*/ 18 w 28"/>
                  <a:gd name="T47" fmla="*/ 3 h 287"/>
                  <a:gd name="T48" fmla="*/ 18 w 28"/>
                  <a:gd name="T49" fmla="*/ 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87">
                    <a:moveTo>
                      <a:pt x="18" y="3"/>
                    </a:moveTo>
                    <a:lnTo>
                      <a:pt x="27" y="0"/>
                    </a:lnTo>
                    <a:lnTo>
                      <a:pt x="27" y="0"/>
                    </a:lnTo>
                    <a:lnTo>
                      <a:pt x="27" y="42"/>
                    </a:lnTo>
                    <a:lnTo>
                      <a:pt x="23" y="82"/>
                    </a:lnTo>
                    <a:lnTo>
                      <a:pt x="18" y="124"/>
                    </a:lnTo>
                    <a:lnTo>
                      <a:pt x="7" y="164"/>
                    </a:lnTo>
                    <a:lnTo>
                      <a:pt x="7" y="166"/>
                    </a:lnTo>
                    <a:lnTo>
                      <a:pt x="7" y="166"/>
                    </a:lnTo>
                    <a:lnTo>
                      <a:pt x="9" y="194"/>
                    </a:lnTo>
                    <a:lnTo>
                      <a:pt x="14" y="222"/>
                    </a:lnTo>
                    <a:lnTo>
                      <a:pt x="20" y="250"/>
                    </a:lnTo>
                    <a:lnTo>
                      <a:pt x="28" y="278"/>
                    </a:lnTo>
                    <a:lnTo>
                      <a:pt x="28" y="278"/>
                    </a:lnTo>
                    <a:lnTo>
                      <a:pt x="20" y="283"/>
                    </a:lnTo>
                    <a:lnTo>
                      <a:pt x="13" y="287"/>
                    </a:lnTo>
                    <a:lnTo>
                      <a:pt x="0" y="175"/>
                    </a:lnTo>
                    <a:lnTo>
                      <a:pt x="7" y="140"/>
                    </a:lnTo>
                    <a:lnTo>
                      <a:pt x="7" y="140"/>
                    </a:lnTo>
                    <a:lnTo>
                      <a:pt x="13" y="107"/>
                    </a:lnTo>
                    <a:lnTo>
                      <a:pt x="16" y="72"/>
                    </a:lnTo>
                    <a:lnTo>
                      <a:pt x="18" y="37"/>
                    </a:lnTo>
                    <a:lnTo>
                      <a:pt x="18" y="3"/>
                    </a:lnTo>
                    <a:lnTo>
                      <a:pt x="18" y="3"/>
                    </a:lnTo>
                    <a:lnTo>
                      <a:pt x="18" y="3"/>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4" name="Freeform 332"/>
              <p:cNvSpPr>
                <a:spLocks noEditPoints="1"/>
              </p:cNvSpPr>
              <p:nvPr/>
            </p:nvSpPr>
            <p:spPr bwMode="auto">
              <a:xfrm>
                <a:off x="2952931" y="4040081"/>
                <a:ext cx="39965" cy="184567"/>
              </a:xfrm>
              <a:custGeom>
                <a:avLst/>
                <a:gdLst>
                  <a:gd name="T0" fmla="*/ 55 w 55"/>
                  <a:gd name="T1" fmla="*/ 208 h 254"/>
                  <a:gd name="T2" fmla="*/ 55 w 55"/>
                  <a:gd name="T3" fmla="*/ 208 h 254"/>
                  <a:gd name="T4" fmla="*/ 55 w 55"/>
                  <a:gd name="T5" fmla="*/ 154 h 254"/>
                  <a:gd name="T6" fmla="*/ 55 w 55"/>
                  <a:gd name="T7" fmla="*/ 154 h 254"/>
                  <a:gd name="T8" fmla="*/ 44 w 55"/>
                  <a:gd name="T9" fmla="*/ 117 h 254"/>
                  <a:gd name="T10" fmla="*/ 35 w 55"/>
                  <a:gd name="T11" fmla="*/ 81 h 254"/>
                  <a:gd name="T12" fmla="*/ 30 w 55"/>
                  <a:gd name="T13" fmla="*/ 40 h 254"/>
                  <a:gd name="T14" fmla="*/ 27 w 55"/>
                  <a:gd name="T15" fmla="*/ 0 h 254"/>
                  <a:gd name="T16" fmla="*/ 0 w 55"/>
                  <a:gd name="T17" fmla="*/ 19 h 254"/>
                  <a:gd name="T18" fmla="*/ 39 w 55"/>
                  <a:gd name="T19" fmla="*/ 163 h 254"/>
                  <a:gd name="T20" fmla="*/ 25 w 55"/>
                  <a:gd name="T21" fmla="*/ 254 h 254"/>
                  <a:gd name="T22" fmla="*/ 55 w 55"/>
                  <a:gd name="T23" fmla="*/ 208 h 254"/>
                  <a:gd name="T24" fmla="*/ 55 w 55"/>
                  <a:gd name="T25" fmla="*/ 208 h 254"/>
                  <a:gd name="T26" fmla="*/ 44 w 55"/>
                  <a:gd name="T27" fmla="*/ 217 h 254"/>
                  <a:gd name="T28" fmla="*/ 44 w 55"/>
                  <a:gd name="T29" fmla="*/ 217 h 254"/>
                  <a:gd name="T30" fmla="*/ 42 w 55"/>
                  <a:gd name="T31" fmla="*/ 165 h 254"/>
                  <a:gd name="T32" fmla="*/ 42 w 55"/>
                  <a:gd name="T33" fmla="*/ 165 h 254"/>
                  <a:gd name="T34" fmla="*/ 42 w 55"/>
                  <a:gd name="T35" fmla="*/ 163 h 254"/>
                  <a:gd name="T36" fmla="*/ 27 w 55"/>
                  <a:gd name="T37" fmla="*/ 103 h 254"/>
                  <a:gd name="T38" fmla="*/ 27 w 55"/>
                  <a:gd name="T39" fmla="*/ 103 h 254"/>
                  <a:gd name="T40" fmla="*/ 20 w 55"/>
                  <a:gd name="T41" fmla="*/ 60 h 254"/>
                  <a:gd name="T42" fmla="*/ 14 w 55"/>
                  <a:gd name="T43" fmla="*/ 14 h 254"/>
                  <a:gd name="T44" fmla="*/ 23 w 55"/>
                  <a:gd name="T45" fmla="*/ 7 h 254"/>
                  <a:gd name="T46" fmla="*/ 23 w 55"/>
                  <a:gd name="T47" fmla="*/ 7 h 254"/>
                  <a:gd name="T48" fmla="*/ 27 w 55"/>
                  <a:gd name="T49" fmla="*/ 46 h 254"/>
                  <a:gd name="T50" fmla="*/ 32 w 55"/>
                  <a:gd name="T51" fmla="*/ 84 h 254"/>
                  <a:gd name="T52" fmla="*/ 41 w 55"/>
                  <a:gd name="T53" fmla="*/ 119 h 254"/>
                  <a:gd name="T54" fmla="*/ 51 w 55"/>
                  <a:gd name="T55" fmla="*/ 154 h 254"/>
                  <a:gd name="T56" fmla="*/ 51 w 55"/>
                  <a:gd name="T57" fmla="*/ 208 h 254"/>
                  <a:gd name="T58" fmla="*/ 44 w 55"/>
                  <a:gd name="T59" fmla="*/ 217 h 254"/>
                  <a:gd name="T60" fmla="*/ 44 w 55"/>
                  <a:gd name="T61" fmla="*/ 2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54">
                    <a:moveTo>
                      <a:pt x="55" y="208"/>
                    </a:moveTo>
                    <a:lnTo>
                      <a:pt x="55" y="208"/>
                    </a:lnTo>
                    <a:lnTo>
                      <a:pt x="55" y="154"/>
                    </a:lnTo>
                    <a:lnTo>
                      <a:pt x="55" y="154"/>
                    </a:lnTo>
                    <a:lnTo>
                      <a:pt x="44" y="117"/>
                    </a:lnTo>
                    <a:lnTo>
                      <a:pt x="35" y="81"/>
                    </a:lnTo>
                    <a:lnTo>
                      <a:pt x="30" y="40"/>
                    </a:lnTo>
                    <a:lnTo>
                      <a:pt x="27" y="0"/>
                    </a:lnTo>
                    <a:lnTo>
                      <a:pt x="0" y="19"/>
                    </a:lnTo>
                    <a:lnTo>
                      <a:pt x="39" y="163"/>
                    </a:lnTo>
                    <a:lnTo>
                      <a:pt x="25" y="254"/>
                    </a:lnTo>
                    <a:lnTo>
                      <a:pt x="55" y="208"/>
                    </a:lnTo>
                    <a:lnTo>
                      <a:pt x="55" y="208"/>
                    </a:lnTo>
                    <a:close/>
                    <a:moveTo>
                      <a:pt x="44" y="217"/>
                    </a:moveTo>
                    <a:lnTo>
                      <a:pt x="44" y="217"/>
                    </a:lnTo>
                    <a:lnTo>
                      <a:pt x="42" y="165"/>
                    </a:lnTo>
                    <a:lnTo>
                      <a:pt x="42" y="165"/>
                    </a:lnTo>
                    <a:lnTo>
                      <a:pt x="42" y="163"/>
                    </a:lnTo>
                    <a:lnTo>
                      <a:pt x="27" y="103"/>
                    </a:lnTo>
                    <a:lnTo>
                      <a:pt x="27" y="103"/>
                    </a:lnTo>
                    <a:lnTo>
                      <a:pt x="20" y="60"/>
                    </a:lnTo>
                    <a:lnTo>
                      <a:pt x="14" y="14"/>
                    </a:lnTo>
                    <a:lnTo>
                      <a:pt x="23" y="7"/>
                    </a:lnTo>
                    <a:lnTo>
                      <a:pt x="23" y="7"/>
                    </a:lnTo>
                    <a:lnTo>
                      <a:pt x="27" y="46"/>
                    </a:lnTo>
                    <a:lnTo>
                      <a:pt x="32" y="84"/>
                    </a:lnTo>
                    <a:lnTo>
                      <a:pt x="41" y="119"/>
                    </a:lnTo>
                    <a:lnTo>
                      <a:pt x="51" y="154"/>
                    </a:lnTo>
                    <a:lnTo>
                      <a:pt x="51" y="208"/>
                    </a:lnTo>
                    <a:lnTo>
                      <a:pt x="44" y="217"/>
                    </a:lnTo>
                    <a:lnTo>
                      <a:pt x="44" y="217"/>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5" name="Freeform 333"/>
              <p:cNvSpPr>
                <a:spLocks/>
              </p:cNvSpPr>
              <p:nvPr/>
            </p:nvSpPr>
            <p:spPr bwMode="auto">
              <a:xfrm>
                <a:off x="2963104" y="4045167"/>
                <a:ext cx="26886" cy="152595"/>
              </a:xfrm>
              <a:custGeom>
                <a:avLst/>
                <a:gdLst>
                  <a:gd name="T0" fmla="*/ 37 w 37"/>
                  <a:gd name="T1" fmla="*/ 201 h 210"/>
                  <a:gd name="T2" fmla="*/ 30 w 37"/>
                  <a:gd name="T3" fmla="*/ 210 h 210"/>
                  <a:gd name="T4" fmla="*/ 28 w 37"/>
                  <a:gd name="T5" fmla="*/ 158 h 210"/>
                  <a:gd name="T6" fmla="*/ 28 w 37"/>
                  <a:gd name="T7" fmla="*/ 158 h 210"/>
                  <a:gd name="T8" fmla="*/ 28 w 37"/>
                  <a:gd name="T9" fmla="*/ 156 h 210"/>
                  <a:gd name="T10" fmla="*/ 13 w 37"/>
                  <a:gd name="T11" fmla="*/ 96 h 210"/>
                  <a:gd name="T12" fmla="*/ 13 w 37"/>
                  <a:gd name="T13" fmla="*/ 96 h 210"/>
                  <a:gd name="T14" fmla="*/ 6 w 37"/>
                  <a:gd name="T15" fmla="*/ 53 h 210"/>
                  <a:gd name="T16" fmla="*/ 0 w 37"/>
                  <a:gd name="T17" fmla="*/ 7 h 210"/>
                  <a:gd name="T18" fmla="*/ 9 w 37"/>
                  <a:gd name="T19" fmla="*/ 0 h 210"/>
                  <a:gd name="T20" fmla="*/ 9 w 37"/>
                  <a:gd name="T21" fmla="*/ 0 h 210"/>
                  <a:gd name="T22" fmla="*/ 13 w 37"/>
                  <a:gd name="T23" fmla="*/ 39 h 210"/>
                  <a:gd name="T24" fmla="*/ 18 w 37"/>
                  <a:gd name="T25" fmla="*/ 77 h 210"/>
                  <a:gd name="T26" fmla="*/ 27 w 37"/>
                  <a:gd name="T27" fmla="*/ 112 h 210"/>
                  <a:gd name="T28" fmla="*/ 37 w 37"/>
                  <a:gd name="T29" fmla="*/ 147 h 210"/>
                  <a:gd name="T30" fmla="*/ 37 w 37"/>
                  <a:gd name="T31" fmla="*/ 201 h 210"/>
                  <a:gd name="T32" fmla="*/ 37 w 37"/>
                  <a:gd name="T33" fmla="*/ 201 h 210"/>
                  <a:gd name="T34" fmla="*/ 37 w 37"/>
                  <a:gd name="T35" fmla="*/ 20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10">
                    <a:moveTo>
                      <a:pt x="37" y="201"/>
                    </a:moveTo>
                    <a:lnTo>
                      <a:pt x="30" y="210"/>
                    </a:lnTo>
                    <a:lnTo>
                      <a:pt x="28" y="158"/>
                    </a:lnTo>
                    <a:lnTo>
                      <a:pt x="28" y="158"/>
                    </a:lnTo>
                    <a:lnTo>
                      <a:pt x="28" y="156"/>
                    </a:lnTo>
                    <a:lnTo>
                      <a:pt x="13" y="96"/>
                    </a:lnTo>
                    <a:lnTo>
                      <a:pt x="13" y="96"/>
                    </a:lnTo>
                    <a:lnTo>
                      <a:pt x="6" y="53"/>
                    </a:lnTo>
                    <a:lnTo>
                      <a:pt x="0" y="7"/>
                    </a:lnTo>
                    <a:lnTo>
                      <a:pt x="9" y="0"/>
                    </a:lnTo>
                    <a:lnTo>
                      <a:pt x="9" y="0"/>
                    </a:lnTo>
                    <a:lnTo>
                      <a:pt x="13" y="39"/>
                    </a:lnTo>
                    <a:lnTo>
                      <a:pt x="18" y="77"/>
                    </a:lnTo>
                    <a:lnTo>
                      <a:pt x="27" y="112"/>
                    </a:lnTo>
                    <a:lnTo>
                      <a:pt x="37" y="147"/>
                    </a:lnTo>
                    <a:lnTo>
                      <a:pt x="37" y="201"/>
                    </a:lnTo>
                    <a:lnTo>
                      <a:pt x="37" y="201"/>
                    </a:lnTo>
                    <a:lnTo>
                      <a:pt x="37" y="201"/>
                    </a:lnTo>
                    <a:close/>
                  </a:path>
                </a:pathLst>
              </a:custGeom>
              <a:solidFill>
                <a:srgbClr val="EFCBA7"/>
              </a:solidFill>
              <a:ln w="9525">
                <a:solidFill>
                  <a:srgbClr val="EFCBA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6" name="Freeform 334"/>
              <p:cNvSpPr>
                <a:spLocks/>
              </p:cNvSpPr>
              <p:nvPr/>
            </p:nvSpPr>
            <p:spPr bwMode="auto">
              <a:xfrm>
                <a:off x="2994258" y="4253032"/>
                <a:ext cx="45778" cy="45777"/>
              </a:xfrm>
              <a:custGeom>
                <a:avLst/>
                <a:gdLst>
                  <a:gd name="T0" fmla="*/ 31 w 63"/>
                  <a:gd name="T1" fmla="*/ 14 h 65"/>
                  <a:gd name="T2" fmla="*/ 31 w 63"/>
                  <a:gd name="T3" fmla="*/ 14 h 65"/>
                  <a:gd name="T4" fmla="*/ 36 w 63"/>
                  <a:gd name="T5" fmla="*/ 12 h 65"/>
                  <a:gd name="T6" fmla="*/ 43 w 63"/>
                  <a:gd name="T7" fmla="*/ 9 h 65"/>
                  <a:gd name="T8" fmla="*/ 49 w 63"/>
                  <a:gd name="T9" fmla="*/ 5 h 65"/>
                  <a:gd name="T10" fmla="*/ 56 w 63"/>
                  <a:gd name="T11" fmla="*/ 0 h 65"/>
                  <a:gd name="T12" fmla="*/ 56 w 63"/>
                  <a:gd name="T13" fmla="*/ 0 h 65"/>
                  <a:gd name="T14" fmla="*/ 61 w 63"/>
                  <a:gd name="T15" fmla="*/ 19 h 65"/>
                  <a:gd name="T16" fmla="*/ 63 w 63"/>
                  <a:gd name="T17" fmla="*/ 37 h 65"/>
                  <a:gd name="T18" fmla="*/ 61 w 63"/>
                  <a:gd name="T19" fmla="*/ 53 h 65"/>
                  <a:gd name="T20" fmla="*/ 56 w 63"/>
                  <a:gd name="T21" fmla="*/ 65 h 65"/>
                  <a:gd name="T22" fmla="*/ 56 w 63"/>
                  <a:gd name="T23" fmla="*/ 65 h 65"/>
                  <a:gd name="T24" fmla="*/ 43 w 63"/>
                  <a:gd name="T25" fmla="*/ 63 h 65"/>
                  <a:gd name="T26" fmla="*/ 33 w 63"/>
                  <a:gd name="T27" fmla="*/ 60 h 65"/>
                  <a:gd name="T28" fmla="*/ 24 w 63"/>
                  <a:gd name="T29" fmla="*/ 54 h 65"/>
                  <a:gd name="T30" fmla="*/ 17 w 63"/>
                  <a:gd name="T31" fmla="*/ 47 h 65"/>
                  <a:gd name="T32" fmla="*/ 10 w 63"/>
                  <a:gd name="T33" fmla="*/ 39 h 65"/>
                  <a:gd name="T34" fmla="*/ 5 w 63"/>
                  <a:gd name="T35" fmla="*/ 28 h 65"/>
                  <a:gd name="T36" fmla="*/ 1 w 63"/>
                  <a:gd name="T37" fmla="*/ 18 h 65"/>
                  <a:gd name="T38" fmla="*/ 0 w 63"/>
                  <a:gd name="T39" fmla="*/ 4 h 65"/>
                  <a:gd name="T40" fmla="*/ 0 w 63"/>
                  <a:gd name="T41" fmla="*/ 4 h 65"/>
                  <a:gd name="T42" fmla="*/ 7 w 63"/>
                  <a:gd name="T43" fmla="*/ 9 h 65"/>
                  <a:gd name="T44" fmla="*/ 15 w 63"/>
                  <a:gd name="T45" fmla="*/ 12 h 65"/>
                  <a:gd name="T46" fmla="*/ 22 w 63"/>
                  <a:gd name="T47" fmla="*/ 14 h 65"/>
                  <a:gd name="T48" fmla="*/ 31 w 63"/>
                  <a:gd name="T49" fmla="*/ 14 h 65"/>
                  <a:gd name="T50" fmla="*/ 31 w 63"/>
                  <a:gd name="T51" fmla="*/ 14 h 65"/>
                  <a:gd name="T52" fmla="*/ 31 w 63"/>
                  <a:gd name="T53" fmla="*/ 14 h 65"/>
                  <a:gd name="connsiteX0" fmla="*/ 4921 w 10000"/>
                  <a:gd name="connsiteY0" fmla="*/ 2154 h 10000"/>
                  <a:gd name="connsiteX1" fmla="*/ 4921 w 10000"/>
                  <a:gd name="connsiteY1" fmla="*/ 2154 h 10000"/>
                  <a:gd name="connsiteX2" fmla="*/ 5714 w 10000"/>
                  <a:gd name="connsiteY2" fmla="*/ 1846 h 10000"/>
                  <a:gd name="connsiteX3" fmla="*/ 6825 w 10000"/>
                  <a:gd name="connsiteY3" fmla="*/ 1385 h 10000"/>
                  <a:gd name="connsiteX4" fmla="*/ 7778 w 10000"/>
                  <a:gd name="connsiteY4" fmla="*/ 769 h 10000"/>
                  <a:gd name="connsiteX5" fmla="*/ 8889 w 10000"/>
                  <a:gd name="connsiteY5" fmla="*/ 0 h 10000"/>
                  <a:gd name="connsiteX6" fmla="*/ 8889 w 10000"/>
                  <a:gd name="connsiteY6" fmla="*/ 0 h 10000"/>
                  <a:gd name="connsiteX7" fmla="*/ 9683 w 10000"/>
                  <a:gd name="connsiteY7" fmla="*/ 2923 h 10000"/>
                  <a:gd name="connsiteX8" fmla="*/ 10000 w 10000"/>
                  <a:gd name="connsiteY8" fmla="*/ 5692 h 10000"/>
                  <a:gd name="connsiteX9" fmla="*/ 9683 w 10000"/>
                  <a:gd name="connsiteY9" fmla="*/ 8154 h 10000"/>
                  <a:gd name="connsiteX10" fmla="*/ 8889 w 10000"/>
                  <a:gd name="connsiteY10" fmla="*/ 10000 h 10000"/>
                  <a:gd name="connsiteX11" fmla="*/ 6825 w 10000"/>
                  <a:gd name="connsiteY11" fmla="*/ 9692 h 10000"/>
                  <a:gd name="connsiteX12" fmla="*/ 5238 w 10000"/>
                  <a:gd name="connsiteY12" fmla="*/ 9231 h 10000"/>
                  <a:gd name="connsiteX13" fmla="*/ 3810 w 10000"/>
                  <a:gd name="connsiteY13" fmla="*/ 8308 h 10000"/>
                  <a:gd name="connsiteX14" fmla="*/ 2698 w 10000"/>
                  <a:gd name="connsiteY14" fmla="*/ 7231 h 10000"/>
                  <a:gd name="connsiteX15" fmla="*/ 1587 w 10000"/>
                  <a:gd name="connsiteY15" fmla="*/ 6000 h 10000"/>
                  <a:gd name="connsiteX16" fmla="*/ 794 w 10000"/>
                  <a:gd name="connsiteY16" fmla="*/ 4308 h 10000"/>
                  <a:gd name="connsiteX17" fmla="*/ 159 w 10000"/>
                  <a:gd name="connsiteY17" fmla="*/ 2769 h 10000"/>
                  <a:gd name="connsiteX18" fmla="*/ 0 w 10000"/>
                  <a:gd name="connsiteY18" fmla="*/ 615 h 10000"/>
                  <a:gd name="connsiteX19" fmla="*/ 0 w 10000"/>
                  <a:gd name="connsiteY19" fmla="*/ 615 h 10000"/>
                  <a:gd name="connsiteX20" fmla="*/ 1111 w 10000"/>
                  <a:gd name="connsiteY20" fmla="*/ 1385 h 10000"/>
                  <a:gd name="connsiteX21" fmla="*/ 2381 w 10000"/>
                  <a:gd name="connsiteY21" fmla="*/ 1846 h 10000"/>
                  <a:gd name="connsiteX22" fmla="*/ 3492 w 10000"/>
                  <a:gd name="connsiteY22" fmla="*/ 2154 h 10000"/>
                  <a:gd name="connsiteX23" fmla="*/ 4921 w 10000"/>
                  <a:gd name="connsiteY23" fmla="*/ 2154 h 10000"/>
                  <a:gd name="connsiteX24" fmla="*/ 4921 w 10000"/>
                  <a:gd name="connsiteY24" fmla="*/ 2154 h 10000"/>
                  <a:gd name="connsiteX25" fmla="*/ 4921 w 10000"/>
                  <a:gd name="connsiteY25" fmla="*/ 2154 h 10000"/>
                  <a:gd name="connsiteX0" fmla="*/ 4921 w 10000"/>
                  <a:gd name="connsiteY0" fmla="*/ 2154 h 9692"/>
                  <a:gd name="connsiteX1" fmla="*/ 4921 w 10000"/>
                  <a:gd name="connsiteY1" fmla="*/ 2154 h 9692"/>
                  <a:gd name="connsiteX2" fmla="*/ 5714 w 10000"/>
                  <a:gd name="connsiteY2" fmla="*/ 1846 h 9692"/>
                  <a:gd name="connsiteX3" fmla="*/ 6825 w 10000"/>
                  <a:gd name="connsiteY3" fmla="*/ 1385 h 9692"/>
                  <a:gd name="connsiteX4" fmla="*/ 7778 w 10000"/>
                  <a:gd name="connsiteY4" fmla="*/ 769 h 9692"/>
                  <a:gd name="connsiteX5" fmla="*/ 8889 w 10000"/>
                  <a:gd name="connsiteY5" fmla="*/ 0 h 9692"/>
                  <a:gd name="connsiteX6" fmla="*/ 8889 w 10000"/>
                  <a:gd name="connsiteY6" fmla="*/ 0 h 9692"/>
                  <a:gd name="connsiteX7" fmla="*/ 9683 w 10000"/>
                  <a:gd name="connsiteY7" fmla="*/ 2923 h 9692"/>
                  <a:gd name="connsiteX8" fmla="*/ 10000 w 10000"/>
                  <a:gd name="connsiteY8" fmla="*/ 5692 h 9692"/>
                  <a:gd name="connsiteX9" fmla="*/ 9683 w 10000"/>
                  <a:gd name="connsiteY9" fmla="*/ 8154 h 9692"/>
                  <a:gd name="connsiteX10" fmla="*/ 6825 w 10000"/>
                  <a:gd name="connsiteY10" fmla="*/ 9692 h 9692"/>
                  <a:gd name="connsiteX11" fmla="*/ 5238 w 10000"/>
                  <a:gd name="connsiteY11" fmla="*/ 9231 h 9692"/>
                  <a:gd name="connsiteX12" fmla="*/ 3810 w 10000"/>
                  <a:gd name="connsiteY12" fmla="*/ 8308 h 9692"/>
                  <a:gd name="connsiteX13" fmla="*/ 2698 w 10000"/>
                  <a:gd name="connsiteY13" fmla="*/ 7231 h 9692"/>
                  <a:gd name="connsiteX14" fmla="*/ 1587 w 10000"/>
                  <a:gd name="connsiteY14" fmla="*/ 6000 h 9692"/>
                  <a:gd name="connsiteX15" fmla="*/ 794 w 10000"/>
                  <a:gd name="connsiteY15" fmla="*/ 4308 h 9692"/>
                  <a:gd name="connsiteX16" fmla="*/ 159 w 10000"/>
                  <a:gd name="connsiteY16" fmla="*/ 2769 h 9692"/>
                  <a:gd name="connsiteX17" fmla="*/ 0 w 10000"/>
                  <a:gd name="connsiteY17" fmla="*/ 615 h 9692"/>
                  <a:gd name="connsiteX18" fmla="*/ 0 w 10000"/>
                  <a:gd name="connsiteY18" fmla="*/ 615 h 9692"/>
                  <a:gd name="connsiteX19" fmla="*/ 1111 w 10000"/>
                  <a:gd name="connsiteY19" fmla="*/ 1385 h 9692"/>
                  <a:gd name="connsiteX20" fmla="*/ 2381 w 10000"/>
                  <a:gd name="connsiteY20" fmla="*/ 1846 h 9692"/>
                  <a:gd name="connsiteX21" fmla="*/ 3492 w 10000"/>
                  <a:gd name="connsiteY21" fmla="*/ 2154 h 9692"/>
                  <a:gd name="connsiteX22" fmla="*/ 4921 w 10000"/>
                  <a:gd name="connsiteY22" fmla="*/ 2154 h 9692"/>
                  <a:gd name="connsiteX23" fmla="*/ 4921 w 10000"/>
                  <a:gd name="connsiteY23" fmla="*/ 2154 h 9692"/>
                  <a:gd name="connsiteX24" fmla="*/ 4921 w 10000"/>
                  <a:gd name="connsiteY24" fmla="*/ 2154 h 9692"/>
                  <a:gd name="connsiteX0" fmla="*/ 4921 w 10000"/>
                  <a:gd name="connsiteY0" fmla="*/ 2222 h 10000"/>
                  <a:gd name="connsiteX1" fmla="*/ 4921 w 10000"/>
                  <a:gd name="connsiteY1" fmla="*/ 2222 h 10000"/>
                  <a:gd name="connsiteX2" fmla="*/ 5714 w 10000"/>
                  <a:gd name="connsiteY2" fmla="*/ 1905 h 10000"/>
                  <a:gd name="connsiteX3" fmla="*/ 6825 w 10000"/>
                  <a:gd name="connsiteY3" fmla="*/ 1429 h 10000"/>
                  <a:gd name="connsiteX4" fmla="*/ 7778 w 10000"/>
                  <a:gd name="connsiteY4" fmla="*/ 793 h 10000"/>
                  <a:gd name="connsiteX5" fmla="*/ 8889 w 10000"/>
                  <a:gd name="connsiteY5" fmla="*/ 0 h 10000"/>
                  <a:gd name="connsiteX6" fmla="*/ 8889 w 10000"/>
                  <a:gd name="connsiteY6" fmla="*/ 0 h 10000"/>
                  <a:gd name="connsiteX7" fmla="*/ 9683 w 10000"/>
                  <a:gd name="connsiteY7" fmla="*/ 3016 h 10000"/>
                  <a:gd name="connsiteX8" fmla="*/ 10000 w 10000"/>
                  <a:gd name="connsiteY8" fmla="*/ 5873 h 10000"/>
                  <a:gd name="connsiteX9" fmla="*/ 9683 w 10000"/>
                  <a:gd name="connsiteY9" fmla="*/ 8413 h 10000"/>
                  <a:gd name="connsiteX10" fmla="*/ 8313 w 10000"/>
                  <a:gd name="connsiteY10" fmla="*/ 10000 h 10000"/>
                  <a:gd name="connsiteX11" fmla="*/ 5238 w 10000"/>
                  <a:gd name="connsiteY11" fmla="*/ 9524 h 10000"/>
                  <a:gd name="connsiteX12" fmla="*/ 3810 w 10000"/>
                  <a:gd name="connsiteY12" fmla="*/ 8572 h 10000"/>
                  <a:gd name="connsiteX13" fmla="*/ 2698 w 10000"/>
                  <a:gd name="connsiteY13" fmla="*/ 7461 h 10000"/>
                  <a:gd name="connsiteX14" fmla="*/ 1587 w 10000"/>
                  <a:gd name="connsiteY14" fmla="*/ 6191 h 10000"/>
                  <a:gd name="connsiteX15" fmla="*/ 794 w 10000"/>
                  <a:gd name="connsiteY15" fmla="*/ 4445 h 10000"/>
                  <a:gd name="connsiteX16" fmla="*/ 159 w 10000"/>
                  <a:gd name="connsiteY16" fmla="*/ 2857 h 10000"/>
                  <a:gd name="connsiteX17" fmla="*/ 0 w 10000"/>
                  <a:gd name="connsiteY17" fmla="*/ 635 h 10000"/>
                  <a:gd name="connsiteX18" fmla="*/ 0 w 10000"/>
                  <a:gd name="connsiteY18" fmla="*/ 635 h 10000"/>
                  <a:gd name="connsiteX19" fmla="*/ 1111 w 10000"/>
                  <a:gd name="connsiteY19" fmla="*/ 1429 h 10000"/>
                  <a:gd name="connsiteX20" fmla="*/ 2381 w 10000"/>
                  <a:gd name="connsiteY20" fmla="*/ 1905 h 10000"/>
                  <a:gd name="connsiteX21" fmla="*/ 3492 w 10000"/>
                  <a:gd name="connsiteY21" fmla="*/ 2222 h 10000"/>
                  <a:gd name="connsiteX22" fmla="*/ 4921 w 10000"/>
                  <a:gd name="connsiteY22" fmla="*/ 2222 h 10000"/>
                  <a:gd name="connsiteX23" fmla="*/ 4921 w 10000"/>
                  <a:gd name="connsiteY23" fmla="*/ 2222 h 10000"/>
                  <a:gd name="connsiteX24" fmla="*/ 4921 w 10000"/>
                  <a:gd name="connsiteY24" fmla="*/ 22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4921" y="2222"/>
                    </a:moveTo>
                    <a:lnTo>
                      <a:pt x="4921" y="2222"/>
                    </a:lnTo>
                    <a:lnTo>
                      <a:pt x="5714" y="1905"/>
                    </a:lnTo>
                    <a:lnTo>
                      <a:pt x="6825" y="1429"/>
                    </a:lnTo>
                    <a:lnTo>
                      <a:pt x="7778" y="793"/>
                    </a:lnTo>
                    <a:lnTo>
                      <a:pt x="8889" y="0"/>
                    </a:lnTo>
                    <a:lnTo>
                      <a:pt x="8889" y="0"/>
                    </a:lnTo>
                    <a:lnTo>
                      <a:pt x="9683" y="3016"/>
                    </a:lnTo>
                    <a:cubicBezTo>
                      <a:pt x="9789" y="3968"/>
                      <a:pt x="9894" y="4921"/>
                      <a:pt x="10000" y="5873"/>
                    </a:cubicBezTo>
                    <a:cubicBezTo>
                      <a:pt x="9894" y="6720"/>
                      <a:pt x="9789" y="7566"/>
                      <a:pt x="9683" y="8413"/>
                    </a:cubicBezTo>
                    <a:lnTo>
                      <a:pt x="8313" y="10000"/>
                    </a:lnTo>
                    <a:lnTo>
                      <a:pt x="5238" y="9524"/>
                    </a:lnTo>
                    <a:lnTo>
                      <a:pt x="3810" y="8572"/>
                    </a:lnTo>
                    <a:lnTo>
                      <a:pt x="2698" y="7461"/>
                    </a:lnTo>
                    <a:lnTo>
                      <a:pt x="1587" y="6191"/>
                    </a:lnTo>
                    <a:lnTo>
                      <a:pt x="794" y="4445"/>
                    </a:lnTo>
                    <a:lnTo>
                      <a:pt x="159" y="2857"/>
                    </a:lnTo>
                    <a:lnTo>
                      <a:pt x="0" y="635"/>
                    </a:lnTo>
                    <a:lnTo>
                      <a:pt x="0" y="635"/>
                    </a:lnTo>
                    <a:lnTo>
                      <a:pt x="1111" y="1429"/>
                    </a:lnTo>
                    <a:lnTo>
                      <a:pt x="2381" y="1905"/>
                    </a:lnTo>
                    <a:lnTo>
                      <a:pt x="3492" y="2222"/>
                    </a:lnTo>
                    <a:lnTo>
                      <a:pt x="4921" y="2222"/>
                    </a:lnTo>
                    <a:lnTo>
                      <a:pt x="4921" y="2222"/>
                    </a:lnTo>
                    <a:lnTo>
                      <a:pt x="4921" y="22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01" name="Freeform 300"/>
          <p:cNvSpPr>
            <a:spLocks noEditPoints="1"/>
          </p:cNvSpPr>
          <p:nvPr/>
        </p:nvSpPr>
        <p:spPr bwMode="auto">
          <a:xfrm rot="433632">
            <a:off x="5470816" y="2363782"/>
            <a:ext cx="500792" cy="758044"/>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gradFill flip="none" rotWithShape="1">
            <a:gsLst>
              <a:gs pos="5000">
                <a:srgbClr val="0D65AC">
                  <a:shade val="30000"/>
                  <a:satMod val="115000"/>
                </a:srgbClr>
              </a:gs>
              <a:gs pos="59000">
                <a:srgbClr val="0D65AC"/>
              </a:gs>
            </a:gsLst>
            <a:lin ang="189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349" name="Group 348"/>
          <p:cNvGrpSpPr/>
          <p:nvPr/>
        </p:nvGrpSpPr>
        <p:grpSpPr>
          <a:xfrm>
            <a:off x="1940812" y="3651540"/>
            <a:ext cx="2050009" cy="288575"/>
            <a:chOff x="2077120" y="4859661"/>
            <a:chExt cx="2050009" cy="288575"/>
          </a:xfrm>
        </p:grpSpPr>
        <p:sp>
          <p:nvSpPr>
            <p:cNvPr id="335" name="Freeform 6"/>
            <p:cNvSpPr>
              <a:spLocks noEditPoints="1"/>
            </p:cNvSpPr>
            <p:nvPr>
              <p:custDataLst>
                <p:tags r:id="rId12"/>
              </p:custDataLst>
            </p:nvPr>
          </p:nvSpPr>
          <p:spPr bwMode="auto">
            <a:xfrm>
              <a:off x="2077120" y="4859661"/>
              <a:ext cx="290457" cy="288575"/>
            </a:xfrm>
            <a:custGeom>
              <a:avLst/>
              <a:gdLst>
                <a:gd name="T0" fmla="*/ 1285 w 2772"/>
                <a:gd name="T1" fmla="*/ 205 h 2759"/>
                <a:gd name="T2" fmla="*/ 1485 w 2772"/>
                <a:gd name="T3" fmla="*/ 195 h 2759"/>
                <a:gd name="T4" fmla="*/ 2533 w 2772"/>
                <a:gd name="T5" fmla="*/ 616 h 2759"/>
                <a:gd name="T6" fmla="*/ 2366 w 2772"/>
                <a:gd name="T7" fmla="*/ 2357 h 2759"/>
                <a:gd name="T8" fmla="*/ 1023 w 2772"/>
                <a:gd name="T9" fmla="*/ 2708 h 2759"/>
                <a:gd name="T10" fmla="*/ 45 w 2772"/>
                <a:gd name="T11" fmla="*/ 1742 h 2759"/>
                <a:gd name="T12" fmla="*/ 292 w 2772"/>
                <a:gd name="T13" fmla="*/ 534 h 2759"/>
                <a:gd name="T14" fmla="*/ 1142 w 2772"/>
                <a:gd name="T15" fmla="*/ 21 h 2759"/>
                <a:gd name="T16" fmla="*/ 2158 w 2772"/>
                <a:gd name="T17" fmla="*/ 302 h 2759"/>
                <a:gd name="T18" fmla="*/ 702 w 2772"/>
                <a:gd name="T19" fmla="*/ 244 h 2759"/>
                <a:gd name="T20" fmla="*/ 364 w 2772"/>
                <a:gd name="T21" fmla="*/ 534 h 2759"/>
                <a:gd name="T22" fmla="*/ 266 w 2772"/>
                <a:gd name="T23" fmla="*/ 1264 h 2759"/>
                <a:gd name="T24" fmla="*/ 55 w 2772"/>
                <a:gd name="T25" fmla="*/ 1418 h 2759"/>
                <a:gd name="T26" fmla="*/ 1323 w 2772"/>
                <a:gd name="T27" fmla="*/ 2705 h 2759"/>
                <a:gd name="T28" fmla="*/ 2580 w 2772"/>
                <a:gd name="T29" fmla="*/ 1968 h 2759"/>
                <a:gd name="T30" fmla="*/ 2611 w 2772"/>
                <a:gd name="T31" fmla="*/ 1678 h 2759"/>
                <a:gd name="T32" fmla="*/ 2605 w 2772"/>
                <a:gd name="T33" fmla="*/ 1008 h 2759"/>
                <a:gd name="T34" fmla="*/ 2692 w 2772"/>
                <a:gd name="T35" fmla="*/ 1488 h 2759"/>
                <a:gd name="T36" fmla="*/ 1696 w 2772"/>
                <a:gd name="T37" fmla="*/ 112 h 2759"/>
                <a:gd name="T38" fmla="*/ 1735 w 2772"/>
                <a:gd name="T39" fmla="*/ 159 h 2759"/>
                <a:gd name="T40" fmla="*/ 1707 w 2772"/>
                <a:gd name="T41" fmla="*/ 269 h 2759"/>
                <a:gd name="T42" fmla="*/ 2308 w 2772"/>
                <a:gd name="T43" fmla="*/ 642 h 2759"/>
                <a:gd name="T44" fmla="*/ 2588 w 2772"/>
                <a:gd name="T45" fmla="*/ 903 h 2759"/>
                <a:gd name="T46" fmla="*/ 2194 w 2772"/>
                <a:gd name="T47" fmla="*/ 728 h 2759"/>
                <a:gd name="T48" fmla="*/ 1726 w 2772"/>
                <a:gd name="T49" fmla="*/ 310 h 2759"/>
                <a:gd name="T50" fmla="*/ 1627 w 2772"/>
                <a:gd name="T51" fmla="*/ 295 h 2759"/>
                <a:gd name="T52" fmla="*/ 2070 w 2772"/>
                <a:gd name="T53" fmla="*/ 2496 h 2759"/>
                <a:gd name="T54" fmla="*/ 2480 w 2772"/>
                <a:gd name="T55" fmla="*/ 1784 h 2759"/>
                <a:gd name="T56" fmla="*/ 2399 w 2772"/>
                <a:gd name="T57" fmla="*/ 2180 h 2759"/>
                <a:gd name="T58" fmla="*/ 2054 w 2772"/>
                <a:gd name="T59" fmla="*/ 1566 h 2759"/>
                <a:gd name="T60" fmla="*/ 2130 w 2772"/>
                <a:gd name="T61" fmla="*/ 840 h 2759"/>
                <a:gd name="T62" fmla="*/ 2108 w 2772"/>
                <a:gd name="T63" fmla="*/ 711 h 2759"/>
                <a:gd name="T64" fmla="*/ 1906 w 2772"/>
                <a:gd name="T65" fmla="*/ 501 h 2759"/>
                <a:gd name="T66" fmla="*/ 1438 w 2772"/>
                <a:gd name="T67" fmla="*/ 288 h 2759"/>
                <a:gd name="T68" fmla="*/ 1414 w 2772"/>
                <a:gd name="T69" fmla="*/ 2483 h 2759"/>
                <a:gd name="T70" fmla="*/ 1979 w 2772"/>
                <a:gd name="T71" fmla="*/ 1980 h 2759"/>
                <a:gd name="T72" fmla="*/ 2035 w 2772"/>
                <a:gd name="T73" fmla="*/ 1690 h 2759"/>
                <a:gd name="T74" fmla="*/ 1984 w 2772"/>
                <a:gd name="T75" fmla="*/ 1425 h 2759"/>
                <a:gd name="T76" fmla="*/ 1801 w 2772"/>
                <a:gd name="T77" fmla="*/ 859 h 2759"/>
                <a:gd name="T78" fmla="*/ 1562 w 2772"/>
                <a:gd name="T79" fmla="*/ 407 h 2759"/>
                <a:gd name="T80" fmla="*/ 1180 w 2772"/>
                <a:gd name="T81" fmla="*/ 97 h 2759"/>
                <a:gd name="T82" fmla="*/ 1050 w 2772"/>
                <a:gd name="T83" fmla="*/ 188 h 2759"/>
                <a:gd name="T84" fmla="*/ 900 w 2772"/>
                <a:gd name="T85" fmla="*/ 234 h 2759"/>
                <a:gd name="T86" fmla="*/ 929 w 2772"/>
                <a:gd name="T87" fmla="*/ 265 h 2759"/>
                <a:gd name="T88" fmla="*/ 1001 w 2772"/>
                <a:gd name="T89" fmla="*/ 242 h 2759"/>
                <a:gd name="T90" fmla="*/ 739 w 2772"/>
                <a:gd name="T91" fmla="*/ 554 h 2759"/>
                <a:gd name="T92" fmla="*/ 207 w 2772"/>
                <a:gd name="T93" fmla="*/ 1031 h 2759"/>
                <a:gd name="T94" fmla="*/ 427 w 2772"/>
                <a:gd name="T95" fmla="*/ 549 h 2759"/>
                <a:gd name="T96" fmla="*/ 968 w 2772"/>
                <a:gd name="T97" fmla="*/ 605 h 2759"/>
                <a:gd name="T98" fmla="*/ 777 w 2772"/>
                <a:gd name="T99" fmla="*/ 871 h 2759"/>
                <a:gd name="T100" fmla="*/ 424 w 2772"/>
                <a:gd name="T101" fmla="*/ 1271 h 2759"/>
                <a:gd name="T102" fmla="*/ 258 w 2772"/>
                <a:gd name="T103" fmla="*/ 1401 h 2759"/>
                <a:gd name="T104" fmla="*/ 671 w 2772"/>
                <a:gd name="T105" fmla="*/ 1431 h 2759"/>
                <a:gd name="T106" fmla="*/ 342 w 2772"/>
                <a:gd name="T107" fmla="*/ 2162 h 2759"/>
                <a:gd name="T108" fmla="*/ 306 w 2772"/>
                <a:gd name="T109" fmla="*/ 1810 h 2759"/>
                <a:gd name="T110" fmla="*/ 501 w 2772"/>
                <a:gd name="T111" fmla="*/ 2305 h 2759"/>
                <a:gd name="T112" fmla="*/ 1138 w 2772"/>
                <a:gd name="T113" fmla="*/ 652 h 2759"/>
                <a:gd name="T114" fmla="*/ 1375 w 2772"/>
                <a:gd name="T115" fmla="*/ 984 h 2759"/>
                <a:gd name="T116" fmla="*/ 1299 w 2772"/>
                <a:gd name="T117" fmla="*/ 1500 h 2759"/>
                <a:gd name="T118" fmla="*/ 1206 w 2772"/>
                <a:gd name="T119" fmla="*/ 2002 h 2759"/>
                <a:gd name="T120" fmla="*/ 750 w 2772"/>
                <a:gd name="T121" fmla="*/ 2359 h 2759"/>
                <a:gd name="T122" fmla="*/ 740 w 2772"/>
                <a:gd name="T123" fmla="*/ 1977 h 2759"/>
                <a:gd name="T124" fmla="*/ 1107 w 2772"/>
                <a:gd name="T125" fmla="*/ 2469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2" h="2759">
                  <a:moveTo>
                    <a:pt x="1406" y="117"/>
                  </a:moveTo>
                  <a:lnTo>
                    <a:pt x="1417" y="119"/>
                  </a:lnTo>
                  <a:lnTo>
                    <a:pt x="1427" y="121"/>
                  </a:lnTo>
                  <a:lnTo>
                    <a:pt x="1433" y="113"/>
                  </a:lnTo>
                  <a:lnTo>
                    <a:pt x="1440" y="106"/>
                  </a:lnTo>
                  <a:lnTo>
                    <a:pt x="1447" y="99"/>
                  </a:lnTo>
                  <a:lnTo>
                    <a:pt x="1455" y="93"/>
                  </a:lnTo>
                  <a:lnTo>
                    <a:pt x="1472" y="83"/>
                  </a:lnTo>
                  <a:lnTo>
                    <a:pt x="1489" y="74"/>
                  </a:lnTo>
                  <a:lnTo>
                    <a:pt x="1468" y="71"/>
                  </a:lnTo>
                  <a:lnTo>
                    <a:pt x="1448" y="69"/>
                  </a:lnTo>
                  <a:lnTo>
                    <a:pt x="1427" y="68"/>
                  </a:lnTo>
                  <a:lnTo>
                    <a:pt x="1406" y="68"/>
                  </a:lnTo>
                  <a:lnTo>
                    <a:pt x="1406" y="117"/>
                  </a:lnTo>
                  <a:close/>
                  <a:moveTo>
                    <a:pt x="1387" y="147"/>
                  </a:moveTo>
                  <a:lnTo>
                    <a:pt x="1375" y="147"/>
                  </a:lnTo>
                  <a:lnTo>
                    <a:pt x="1365" y="148"/>
                  </a:lnTo>
                  <a:lnTo>
                    <a:pt x="1354" y="150"/>
                  </a:lnTo>
                  <a:lnTo>
                    <a:pt x="1344" y="152"/>
                  </a:lnTo>
                  <a:lnTo>
                    <a:pt x="1336" y="154"/>
                  </a:lnTo>
                  <a:lnTo>
                    <a:pt x="1328" y="157"/>
                  </a:lnTo>
                  <a:lnTo>
                    <a:pt x="1320" y="160"/>
                  </a:lnTo>
                  <a:lnTo>
                    <a:pt x="1313" y="163"/>
                  </a:lnTo>
                  <a:lnTo>
                    <a:pt x="1307" y="167"/>
                  </a:lnTo>
                  <a:lnTo>
                    <a:pt x="1301" y="172"/>
                  </a:lnTo>
                  <a:lnTo>
                    <a:pt x="1297" y="176"/>
                  </a:lnTo>
                  <a:lnTo>
                    <a:pt x="1293" y="181"/>
                  </a:lnTo>
                  <a:lnTo>
                    <a:pt x="1290" y="185"/>
                  </a:lnTo>
                  <a:lnTo>
                    <a:pt x="1288" y="190"/>
                  </a:lnTo>
                  <a:lnTo>
                    <a:pt x="1286" y="195"/>
                  </a:lnTo>
                  <a:lnTo>
                    <a:pt x="1285" y="199"/>
                  </a:lnTo>
                  <a:lnTo>
                    <a:pt x="1285" y="205"/>
                  </a:lnTo>
                  <a:lnTo>
                    <a:pt x="1286" y="210"/>
                  </a:lnTo>
                  <a:lnTo>
                    <a:pt x="1288" y="214"/>
                  </a:lnTo>
                  <a:lnTo>
                    <a:pt x="1290" y="219"/>
                  </a:lnTo>
                  <a:lnTo>
                    <a:pt x="1293" y="223"/>
                  </a:lnTo>
                  <a:lnTo>
                    <a:pt x="1297" y="228"/>
                  </a:lnTo>
                  <a:lnTo>
                    <a:pt x="1301" y="231"/>
                  </a:lnTo>
                  <a:lnTo>
                    <a:pt x="1307" y="236"/>
                  </a:lnTo>
                  <a:lnTo>
                    <a:pt x="1314" y="240"/>
                  </a:lnTo>
                  <a:lnTo>
                    <a:pt x="1321" y="242"/>
                  </a:lnTo>
                  <a:lnTo>
                    <a:pt x="1329" y="245"/>
                  </a:lnTo>
                  <a:lnTo>
                    <a:pt x="1338" y="248"/>
                  </a:lnTo>
                  <a:lnTo>
                    <a:pt x="1349" y="249"/>
                  </a:lnTo>
                  <a:lnTo>
                    <a:pt x="1359" y="251"/>
                  </a:lnTo>
                  <a:lnTo>
                    <a:pt x="1372" y="251"/>
                  </a:lnTo>
                  <a:lnTo>
                    <a:pt x="1384" y="251"/>
                  </a:lnTo>
                  <a:lnTo>
                    <a:pt x="1397" y="251"/>
                  </a:lnTo>
                  <a:lnTo>
                    <a:pt x="1408" y="250"/>
                  </a:lnTo>
                  <a:lnTo>
                    <a:pt x="1419" y="249"/>
                  </a:lnTo>
                  <a:lnTo>
                    <a:pt x="1429" y="246"/>
                  </a:lnTo>
                  <a:lnTo>
                    <a:pt x="1438" y="244"/>
                  </a:lnTo>
                  <a:lnTo>
                    <a:pt x="1448" y="242"/>
                  </a:lnTo>
                  <a:lnTo>
                    <a:pt x="1455" y="238"/>
                  </a:lnTo>
                  <a:lnTo>
                    <a:pt x="1461" y="235"/>
                  </a:lnTo>
                  <a:lnTo>
                    <a:pt x="1467" y="230"/>
                  </a:lnTo>
                  <a:lnTo>
                    <a:pt x="1472" y="227"/>
                  </a:lnTo>
                  <a:lnTo>
                    <a:pt x="1476" y="222"/>
                  </a:lnTo>
                  <a:lnTo>
                    <a:pt x="1480" y="218"/>
                  </a:lnTo>
                  <a:lnTo>
                    <a:pt x="1482" y="213"/>
                  </a:lnTo>
                  <a:lnTo>
                    <a:pt x="1485" y="208"/>
                  </a:lnTo>
                  <a:lnTo>
                    <a:pt x="1486" y="204"/>
                  </a:lnTo>
                  <a:lnTo>
                    <a:pt x="1486" y="199"/>
                  </a:lnTo>
                  <a:lnTo>
                    <a:pt x="1485" y="195"/>
                  </a:lnTo>
                  <a:lnTo>
                    <a:pt x="1483" y="189"/>
                  </a:lnTo>
                  <a:lnTo>
                    <a:pt x="1481" y="184"/>
                  </a:lnTo>
                  <a:lnTo>
                    <a:pt x="1479" y="180"/>
                  </a:lnTo>
                  <a:lnTo>
                    <a:pt x="1475" y="175"/>
                  </a:lnTo>
                  <a:lnTo>
                    <a:pt x="1471" y="172"/>
                  </a:lnTo>
                  <a:lnTo>
                    <a:pt x="1465" y="167"/>
                  </a:lnTo>
                  <a:lnTo>
                    <a:pt x="1459" y="163"/>
                  </a:lnTo>
                  <a:lnTo>
                    <a:pt x="1452" y="160"/>
                  </a:lnTo>
                  <a:lnTo>
                    <a:pt x="1445" y="157"/>
                  </a:lnTo>
                  <a:lnTo>
                    <a:pt x="1437" y="154"/>
                  </a:lnTo>
                  <a:lnTo>
                    <a:pt x="1429" y="152"/>
                  </a:lnTo>
                  <a:lnTo>
                    <a:pt x="1419" y="150"/>
                  </a:lnTo>
                  <a:lnTo>
                    <a:pt x="1408" y="148"/>
                  </a:lnTo>
                  <a:lnTo>
                    <a:pt x="1398" y="147"/>
                  </a:lnTo>
                  <a:lnTo>
                    <a:pt x="1387" y="147"/>
                  </a:lnTo>
                  <a:close/>
                  <a:moveTo>
                    <a:pt x="1387" y="0"/>
                  </a:moveTo>
                  <a:lnTo>
                    <a:pt x="1476" y="3"/>
                  </a:lnTo>
                  <a:lnTo>
                    <a:pt x="1565" y="11"/>
                  </a:lnTo>
                  <a:lnTo>
                    <a:pt x="1652" y="26"/>
                  </a:lnTo>
                  <a:lnTo>
                    <a:pt x="1736" y="46"/>
                  </a:lnTo>
                  <a:lnTo>
                    <a:pt x="1817" y="70"/>
                  </a:lnTo>
                  <a:lnTo>
                    <a:pt x="1898" y="99"/>
                  </a:lnTo>
                  <a:lnTo>
                    <a:pt x="1975" y="134"/>
                  </a:lnTo>
                  <a:lnTo>
                    <a:pt x="2050" y="172"/>
                  </a:lnTo>
                  <a:lnTo>
                    <a:pt x="2122" y="214"/>
                  </a:lnTo>
                  <a:lnTo>
                    <a:pt x="2191" y="261"/>
                  </a:lnTo>
                  <a:lnTo>
                    <a:pt x="2256" y="312"/>
                  </a:lnTo>
                  <a:lnTo>
                    <a:pt x="2319" y="366"/>
                  </a:lnTo>
                  <a:lnTo>
                    <a:pt x="2377" y="424"/>
                  </a:lnTo>
                  <a:lnTo>
                    <a:pt x="2433" y="485"/>
                  </a:lnTo>
                  <a:lnTo>
                    <a:pt x="2484" y="549"/>
                  </a:lnTo>
                  <a:lnTo>
                    <a:pt x="2533" y="616"/>
                  </a:lnTo>
                  <a:lnTo>
                    <a:pt x="2577" y="685"/>
                  </a:lnTo>
                  <a:lnTo>
                    <a:pt x="2617" y="758"/>
                  </a:lnTo>
                  <a:lnTo>
                    <a:pt x="2653" y="832"/>
                  </a:lnTo>
                  <a:lnTo>
                    <a:pt x="2684" y="908"/>
                  </a:lnTo>
                  <a:lnTo>
                    <a:pt x="2711" y="986"/>
                  </a:lnTo>
                  <a:lnTo>
                    <a:pt x="2733" y="1066"/>
                  </a:lnTo>
                  <a:lnTo>
                    <a:pt x="2751" y="1147"/>
                  </a:lnTo>
                  <a:lnTo>
                    <a:pt x="2763" y="1229"/>
                  </a:lnTo>
                  <a:lnTo>
                    <a:pt x="2770" y="1313"/>
                  </a:lnTo>
                  <a:lnTo>
                    <a:pt x="2772" y="1397"/>
                  </a:lnTo>
                  <a:lnTo>
                    <a:pt x="2769" y="1483"/>
                  </a:lnTo>
                  <a:lnTo>
                    <a:pt x="2761" y="1568"/>
                  </a:lnTo>
                  <a:lnTo>
                    <a:pt x="2746" y="1653"/>
                  </a:lnTo>
                  <a:lnTo>
                    <a:pt x="2726" y="1738"/>
                  </a:lnTo>
                  <a:lnTo>
                    <a:pt x="2700" y="1824"/>
                  </a:lnTo>
                  <a:lnTo>
                    <a:pt x="2668" y="1909"/>
                  </a:lnTo>
                  <a:lnTo>
                    <a:pt x="2654" y="1940"/>
                  </a:lnTo>
                  <a:lnTo>
                    <a:pt x="2640" y="1971"/>
                  </a:lnTo>
                  <a:lnTo>
                    <a:pt x="2625" y="2002"/>
                  </a:lnTo>
                  <a:lnTo>
                    <a:pt x="2609" y="2032"/>
                  </a:lnTo>
                  <a:lnTo>
                    <a:pt x="2593" y="2062"/>
                  </a:lnTo>
                  <a:lnTo>
                    <a:pt x="2575" y="2091"/>
                  </a:lnTo>
                  <a:lnTo>
                    <a:pt x="2557" y="2120"/>
                  </a:lnTo>
                  <a:lnTo>
                    <a:pt x="2539" y="2149"/>
                  </a:lnTo>
                  <a:lnTo>
                    <a:pt x="2519" y="2176"/>
                  </a:lnTo>
                  <a:lnTo>
                    <a:pt x="2499" y="2204"/>
                  </a:lnTo>
                  <a:lnTo>
                    <a:pt x="2479" y="2230"/>
                  </a:lnTo>
                  <a:lnTo>
                    <a:pt x="2457" y="2257"/>
                  </a:lnTo>
                  <a:lnTo>
                    <a:pt x="2435" y="2283"/>
                  </a:lnTo>
                  <a:lnTo>
                    <a:pt x="2412" y="2309"/>
                  </a:lnTo>
                  <a:lnTo>
                    <a:pt x="2389" y="2333"/>
                  </a:lnTo>
                  <a:lnTo>
                    <a:pt x="2366" y="2357"/>
                  </a:lnTo>
                  <a:lnTo>
                    <a:pt x="2342" y="2381"/>
                  </a:lnTo>
                  <a:lnTo>
                    <a:pt x="2316" y="2404"/>
                  </a:lnTo>
                  <a:lnTo>
                    <a:pt x="2291" y="2426"/>
                  </a:lnTo>
                  <a:lnTo>
                    <a:pt x="2264" y="2448"/>
                  </a:lnTo>
                  <a:lnTo>
                    <a:pt x="2238" y="2470"/>
                  </a:lnTo>
                  <a:lnTo>
                    <a:pt x="2211" y="2490"/>
                  </a:lnTo>
                  <a:lnTo>
                    <a:pt x="2184" y="2510"/>
                  </a:lnTo>
                  <a:lnTo>
                    <a:pt x="2156" y="2529"/>
                  </a:lnTo>
                  <a:lnTo>
                    <a:pt x="2127" y="2547"/>
                  </a:lnTo>
                  <a:lnTo>
                    <a:pt x="2099" y="2566"/>
                  </a:lnTo>
                  <a:lnTo>
                    <a:pt x="2069" y="2583"/>
                  </a:lnTo>
                  <a:lnTo>
                    <a:pt x="2039" y="2599"/>
                  </a:lnTo>
                  <a:lnTo>
                    <a:pt x="2009" y="2615"/>
                  </a:lnTo>
                  <a:lnTo>
                    <a:pt x="1978" y="2630"/>
                  </a:lnTo>
                  <a:lnTo>
                    <a:pt x="1946" y="2644"/>
                  </a:lnTo>
                  <a:lnTo>
                    <a:pt x="1915" y="2658"/>
                  </a:lnTo>
                  <a:lnTo>
                    <a:pt x="1861" y="2679"/>
                  </a:lnTo>
                  <a:lnTo>
                    <a:pt x="1806" y="2697"/>
                  </a:lnTo>
                  <a:lnTo>
                    <a:pt x="1751" y="2713"/>
                  </a:lnTo>
                  <a:lnTo>
                    <a:pt x="1694" y="2727"/>
                  </a:lnTo>
                  <a:lnTo>
                    <a:pt x="1638" y="2738"/>
                  </a:lnTo>
                  <a:lnTo>
                    <a:pt x="1582" y="2748"/>
                  </a:lnTo>
                  <a:lnTo>
                    <a:pt x="1526" y="2753"/>
                  </a:lnTo>
                  <a:lnTo>
                    <a:pt x="1468" y="2758"/>
                  </a:lnTo>
                  <a:lnTo>
                    <a:pt x="1412" y="2759"/>
                  </a:lnTo>
                  <a:lnTo>
                    <a:pt x="1355" y="2759"/>
                  </a:lnTo>
                  <a:lnTo>
                    <a:pt x="1299" y="2756"/>
                  </a:lnTo>
                  <a:lnTo>
                    <a:pt x="1244" y="2751"/>
                  </a:lnTo>
                  <a:lnTo>
                    <a:pt x="1187" y="2744"/>
                  </a:lnTo>
                  <a:lnTo>
                    <a:pt x="1132" y="2734"/>
                  </a:lnTo>
                  <a:lnTo>
                    <a:pt x="1077" y="2722"/>
                  </a:lnTo>
                  <a:lnTo>
                    <a:pt x="1023" y="2708"/>
                  </a:lnTo>
                  <a:lnTo>
                    <a:pt x="968" y="2693"/>
                  </a:lnTo>
                  <a:lnTo>
                    <a:pt x="915" y="2675"/>
                  </a:lnTo>
                  <a:lnTo>
                    <a:pt x="864" y="2655"/>
                  </a:lnTo>
                  <a:lnTo>
                    <a:pt x="812" y="2634"/>
                  </a:lnTo>
                  <a:lnTo>
                    <a:pt x="761" y="2609"/>
                  </a:lnTo>
                  <a:lnTo>
                    <a:pt x="710" y="2583"/>
                  </a:lnTo>
                  <a:lnTo>
                    <a:pt x="662" y="2555"/>
                  </a:lnTo>
                  <a:lnTo>
                    <a:pt x="615" y="2526"/>
                  </a:lnTo>
                  <a:lnTo>
                    <a:pt x="568" y="2494"/>
                  </a:lnTo>
                  <a:lnTo>
                    <a:pt x="523" y="2461"/>
                  </a:lnTo>
                  <a:lnTo>
                    <a:pt x="479" y="2426"/>
                  </a:lnTo>
                  <a:lnTo>
                    <a:pt x="436" y="2388"/>
                  </a:lnTo>
                  <a:lnTo>
                    <a:pt x="396" y="2350"/>
                  </a:lnTo>
                  <a:lnTo>
                    <a:pt x="356" y="2310"/>
                  </a:lnTo>
                  <a:lnTo>
                    <a:pt x="318" y="2267"/>
                  </a:lnTo>
                  <a:lnTo>
                    <a:pt x="282" y="2223"/>
                  </a:lnTo>
                  <a:lnTo>
                    <a:pt x="261" y="2197"/>
                  </a:lnTo>
                  <a:lnTo>
                    <a:pt x="242" y="2169"/>
                  </a:lnTo>
                  <a:lnTo>
                    <a:pt x="222" y="2142"/>
                  </a:lnTo>
                  <a:lnTo>
                    <a:pt x="203" y="2113"/>
                  </a:lnTo>
                  <a:lnTo>
                    <a:pt x="186" y="2084"/>
                  </a:lnTo>
                  <a:lnTo>
                    <a:pt x="170" y="2055"/>
                  </a:lnTo>
                  <a:lnTo>
                    <a:pt x="154" y="2025"/>
                  </a:lnTo>
                  <a:lnTo>
                    <a:pt x="139" y="1995"/>
                  </a:lnTo>
                  <a:lnTo>
                    <a:pt x="124" y="1964"/>
                  </a:lnTo>
                  <a:lnTo>
                    <a:pt x="110" y="1933"/>
                  </a:lnTo>
                  <a:lnTo>
                    <a:pt x="98" y="1902"/>
                  </a:lnTo>
                  <a:lnTo>
                    <a:pt x="86" y="1871"/>
                  </a:lnTo>
                  <a:lnTo>
                    <a:pt x="74" y="1839"/>
                  </a:lnTo>
                  <a:lnTo>
                    <a:pt x="64" y="1806"/>
                  </a:lnTo>
                  <a:lnTo>
                    <a:pt x="54" y="1774"/>
                  </a:lnTo>
                  <a:lnTo>
                    <a:pt x="45" y="1742"/>
                  </a:lnTo>
                  <a:lnTo>
                    <a:pt x="36" y="1710"/>
                  </a:lnTo>
                  <a:lnTo>
                    <a:pt x="30" y="1676"/>
                  </a:lnTo>
                  <a:lnTo>
                    <a:pt x="23" y="1643"/>
                  </a:lnTo>
                  <a:lnTo>
                    <a:pt x="17" y="1609"/>
                  </a:lnTo>
                  <a:lnTo>
                    <a:pt x="12" y="1576"/>
                  </a:lnTo>
                  <a:lnTo>
                    <a:pt x="9" y="1543"/>
                  </a:lnTo>
                  <a:lnTo>
                    <a:pt x="5" y="1509"/>
                  </a:lnTo>
                  <a:lnTo>
                    <a:pt x="3" y="1475"/>
                  </a:lnTo>
                  <a:lnTo>
                    <a:pt x="1" y="1441"/>
                  </a:lnTo>
                  <a:lnTo>
                    <a:pt x="0" y="1408"/>
                  </a:lnTo>
                  <a:lnTo>
                    <a:pt x="0" y="1373"/>
                  </a:lnTo>
                  <a:lnTo>
                    <a:pt x="1" y="1340"/>
                  </a:lnTo>
                  <a:lnTo>
                    <a:pt x="2" y="1305"/>
                  </a:lnTo>
                  <a:lnTo>
                    <a:pt x="4" y="1272"/>
                  </a:lnTo>
                  <a:lnTo>
                    <a:pt x="8" y="1238"/>
                  </a:lnTo>
                  <a:lnTo>
                    <a:pt x="12" y="1205"/>
                  </a:lnTo>
                  <a:lnTo>
                    <a:pt x="20" y="1149"/>
                  </a:lnTo>
                  <a:lnTo>
                    <a:pt x="32" y="1094"/>
                  </a:lnTo>
                  <a:lnTo>
                    <a:pt x="45" y="1039"/>
                  </a:lnTo>
                  <a:lnTo>
                    <a:pt x="59" y="985"/>
                  </a:lnTo>
                  <a:lnTo>
                    <a:pt x="77" y="932"/>
                  </a:lnTo>
                  <a:lnTo>
                    <a:pt x="96" y="879"/>
                  </a:lnTo>
                  <a:lnTo>
                    <a:pt x="118" y="827"/>
                  </a:lnTo>
                  <a:lnTo>
                    <a:pt x="142" y="775"/>
                  </a:lnTo>
                  <a:lnTo>
                    <a:pt x="168" y="726"/>
                  </a:lnTo>
                  <a:lnTo>
                    <a:pt x="195" y="676"/>
                  </a:lnTo>
                  <a:lnTo>
                    <a:pt x="210" y="652"/>
                  </a:lnTo>
                  <a:lnTo>
                    <a:pt x="227" y="628"/>
                  </a:lnTo>
                  <a:lnTo>
                    <a:pt x="242" y="604"/>
                  </a:lnTo>
                  <a:lnTo>
                    <a:pt x="258" y="581"/>
                  </a:lnTo>
                  <a:lnTo>
                    <a:pt x="275" y="557"/>
                  </a:lnTo>
                  <a:lnTo>
                    <a:pt x="292" y="534"/>
                  </a:lnTo>
                  <a:lnTo>
                    <a:pt x="311" y="513"/>
                  </a:lnTo>
                  <a:lnTo>
                    <a:pt x="328" y="491"/>
                  </a:lnTo>
                  <a:lnTo>
                    <a:pt x="347" y="469"/>
                  </a:lnTo>
                  <a:lnTo>
                    <a:pt x="367" y="447"/>
                  </a:lnTo>
                  <a:lnTo>
                    <a:pt x="387" y="426"/>
                  </a:lnTo>
                  <a:lnTo>
                    <a:pt x="406" y="405"/>
                  </a:lnTo>
                  <a:lnTo>
                    <a:pt x="406" y="405"/>
                  </a:lnTo>
                  <a:lnTo>
                    <a:pt x="432" y="381"/>
                  </a:lnTo>
                  <a:lnTo>
                    <a:pt x="457" y="357"/>
                  </a:lnTo>
                  <a:lnTo>
                    <a:pt x="482" y="334"/>
                  </a:lnTo>
                  <a:lnTo>
                    <a:pt x="509" y="312"/>
                  </a:lnTo>
                  <a:lnTo>
                    <a:pt x="535" y="290"/>
                  </a:lnTo>
                  <a:lnTo>
                    <a:pt x="563" y="269"/>
                  </a:lnTo>
                  <a:lnTo>
                    <a:pt x="589" y="250"/>
                  </a:lnTo>
                  <a:lnTo>
                    <a:pt x="617" y="230"/>
                  </a:lnTo>
                  <a:lnTo>
                    <a:pt x="646" y="212"/>
                  </a:lnTo>
                  <a:lnTo>
                    <a:pt x="674" y="195"/>
                  </a:lnTo>
                  <a:lnTo>
                    <a:pt x="702" y="177"/>
                  </a:lnTo>
                  <a:lnTo>
                    <a:pt x="732" y="161"/>
                  </a:lnTo>
                  <a:lnTo>
                    <a:pt x="761" y="146"/>
                  </a:lnTo>
                  <a:lnTo>
                    <a:pt x="791" y="131"/>
                  </a:lnTo>
                  <a:lnTo>
                    <a:pt x="821" y="117"/>
                  </a:lnTo>
                  <a:lnTo>
                    <a:pt x="852" y="104"/>
                  </a:lnTo>
                  <a:lnTo>
                    <a:pt x="883" y="91"/>
                  </a:lnTo>
                  <a:lnTo>
                    <a:pt x="914" y="79"/>
                  </a:lnTo>
                  <a:lnTo>
                    <a:pt x="945" y="69"/>
                  </a:lnTo>
                  <a:lnTo>
                    <a:pt x="978" y="59"/>
                  </a:lnTo>
                  <a:lnTo>
                    <a:pt x="1010" y="49"/>
                  </a:lnTo>
                  <a:lnTo>
                    <a:pt x="1043" y="41"/>
                  </a:lnTo>
                  <a:lnTo>
                    <a:pt x="1076" y="33"/>
                  </a:lnTo>
                  <a:lnTo>
                    <a:pt x="1109" y="26"/>
                  </a:lnTo>
                  <a:lnTo>
                    <a:pt x="1142" y="21"/>
                  </a:lnTo>
                  <a:lnTo>
                    <a:pt x="1177" y="15"/>
                  </a:lnTo>
                  <a:lnTo>
                    <a:pt x="1210" y="10"/>
                  </a:lnTo>
                  <a:lnTo>
                    <a:pt x="1245" y="7"/>
                  </a:lnTo>
                  <a:lnTo>
                    <a:pt x="1279" y="4"/>
                  </a:lnTo>
                  <a:lnTo>
                    <a:pt x="1315" y="2"/>
                  </a:lnTo>
                  <a:lnTo>
                    <a:pt x="1351" y="1"/>
                  </a:lnTo>
                  <a:lnTo>
                    <a:pt x="1387" y="0"/>
                  </a:lnTo>
                  <a:close/>
                  <a:moveTo>
                    <a:pt x="2327" y="446"/>
                  </a:moveTo>
                  <a:lnTo>
                    <a:pt x="2314" y="432"/>
                  </a:lnTo>
                  <a:lnTo>
                    <a:pt x="2319" y="447"/>
                  </a:lnTo>
                  <a:lnTo>
                    <a:pt x="2322" y="462"/>
                  </a:lnTo>
                  <a:lnTo>
                    <a:pt x="2325" y="477"/>
                  </a:lnTo>
                  <a:lnTo>
                    <a:pt x="2328" y="492"/>
                  </a:lnTo>
                  <a:lnTo>
                    <a:pt x="2352" y="511"/>
                  </a:lnTo>
                  <a:lnTo>
                    <a:pt x="2375" y="532"/>
                  </a:lnTo>
                  <a:lnTo>
                    <a:pt x="2398" y="553"/>
                  </a:lnTo>
                  <a:lnTo>
                    <a:pt x="2421" y="574"/>
                  </a:lnTo>
                  <a:lnTo>
                    <a:pt x="2443" y="596"/>
                  </a:lnTo>
                  <a:lnTo>
                    <a:pt x="2464" y="619"/>
                  </a:lnTo>
                  <a:lnTo>
                    <a:pt x="2484" y="642"/>
                  </a:lnTo>
                  <a:lnTo>
                    <a:pt x="2505" y="665"/>
                  </a:lnTo>
                  <a:lnTo>
                    <a:pt x="2486" y="636"/>
                  </a:lnTo>
                  <a:lnTo>
                    <a:pt x="2465" y="607"/>
                  </a:lnTo>
                  <a:lnTo>
                    <a:pt x="2444" y="578"/>
                  </a:lnTo>
                  <a:lnTo>
                    <a:pt x="2422" y="551"/>
                  </a:lnTo>
                  <a:lnTo>
                    <a:pt x="2399" y="523"/>
                  </a:lnTo>
                  <a:lnTo>
                    <a:pt x="2376" y="496"/>
                  </a:lnTo>
                  <a:lnTo>
                    <a:pt x="2352" y="470"/>
                  </a:lnTo>
                  <a:lnTo>
                    <a:pt x="2327" y="446"/>
                  </a:lnTo>
                  <a:close/>
                  <a:moveTo>
                    <a:pt x="2203" y="336"/>
                  </a:moveTo>
                  <a:lnTo>
                    <a:pt x="2181" y="320"/>
                  </a:lnTo>
                  <a:lnTo>
                    <a:pt x="2158" y="302"/>
                  </a:lnTo>
                  <a:lnTo>
                    <a:pt x="2134" y="284"/>
                  </a:lnTo>
                  <a:lnTo>
                    <a:pt x="2109" y="267"/>
                  </a:lnTo>
                  <a:lnTo>
                    <a:pt x="2084" y="250"/>
                  </a:lnTo>
                  <a:lnTo>
                    <a:pt x="2058" y="235"/>
                  </a:lnTo>
                  <a:lnTo>
                    <a:pt x="2033" y="222"/>
                  </a:lnTo>
                  <a:lnTo>
                    <a:pt x="2008" y="212"/>
                  </a:lnTo>
                  <a:lnTo>
                    <a:pt x="2018" y="223"/>
                  </a:lnTo>
                  <a:lnTo>
                    <a:pt x="2029" y="237"/>
                  </a:lnTo>
                  <a:lnTo>
                    <a:pt x="2039" y="251"/>
                  </a:lnTo>
                  <a:lnTo>
                    <a:pt x="2048" y="265"/>
                  </a:lnTo>
                  <a:lnTo>
                    <a:pt x="2055" y="280"/>
                  </a:lnTo>
                  <a:lnTo>
                    <a:pt x="2062" y="295"/>
                  </a:lnTo>
                  <a:lnTo>
                    <a:pt x="2067" y="310"/>
                  </a:lnTo>
                  <a:lnTo>
                    <a:pt x="2071" y="327"/>
                  </a:lnTo>
                  <a:lnTo>
                    <a:pt x="2097" y="340"/>
                  </a:lnTo>
                  <a:lnTo>
                    <a:pt x="2123" y="354"/>
                  </a:lnTo>
                  <a:lnTo>
                    <a:pt x="2148" y="369"/>
                  </a:lnTo>
                  <a:lnTo>
                    <a:pt x="2173" y="384"/>
                  </a:lnTo>
                  <a:lnTo>
                    <a:pt x="2199" y="400"/>
                  </a:lnTo>
                  <a:lnTo>
                    <a:pt x="2224" y="416"/>
                  </a:lnTo>
                  <a:lnTo>
                    <a:pt x="2248" y="432"/>
                  </a:lnTo>
                  <a:lnTo>
                    <a:pt x="2271" y="449"/>
                  </a:lnTo>
                  <a:lnTo>
                    <a:pt x="2266" y="434"/>
                  </a:lnTo>
                  <a:lnTo>
                    <a:pt x="2259" y="418"/>
                  </a:lnTo>
                  <a:lnTo>
                    <a:pt x="2252" y="403"/>
                  </a:lnTo>
                  <a:lnTo>
                    <a:pt x="2244" y="389"/>
                  </a:lnTo>
                  <a:lnTo>
                    <a:pt x="2234" y="375"/>
                  </a:lnTo>
                  <a:lnTo>
                    <a:pt x="2224" y="362"/>
                  </a:lnTo>
                  <a:lnTo>
                    <a:pt x="2214" y="349"/>
                  </a:lnTo>
                  <a:lnTo>
                    <a:pt x="2203" y="336"/>
                  </a:lnTo>
                  <a:close/>
                  <a:moveTo>
                    <a:pt x="740" y="223"/>
                  </a:moveTo>
                  <a:lnTo>
                    <a:pt x="702" y="244"/>
                  </a:lnTo>
                  <a:lnTo>
                    <a:pt x="663" y="266"/>
                  </a:lnTo>
                  <a:lnTo>
                    <a:pt x="645" y="278"/>
                  </a:lnTo>
                  <a:lnTo>
                    <a:pt x="625" y="290"/>
                  </a:lnTo>
                  <a:lnTo>
                    <a:pt x="607" y="303"/>
                  </a:lnTo>
                  <a:lnTo>
                    <a:pt x="589" y="316"/>
                  </a:lnTo>
                  <a:lnTo>
                    <a:pt x="572" y="329"/>
                  </a:lnTo>
                  <a:lnTo>
                    <a:pt x="556" y="344"/>
                  </a:lnTo>
                  <a:lnTo>
                    <a:pt x="541" y="359"/>
                  </a:lnTo>
                  <a:lnTo>
                    <a:pt x="526" y="377"/>
                  </a:lnTo>
                  <a:lnTo>
                    <a:pt x="513" y="394"/>
                  </a:lnTo>
                  <a:lnTo>
                    <a:pt x="503" y="412"/>
                  </a:lnTo>
                  <a:lnTo>
                    <a:pt x="493" y="432"/>
                  </a:lnTo>
                  <a:lnTo>
                    <a:pt x="486" y="453"/>
                  </a:lnTo>
                  <a:lnTo>
                    <a:pt x="509" y="435"/>
                  </a:lnTo>
                  <a:lnTo>
                    <a:pt x="534" y="419"/>
                  </a:lnTo>
                  <a:lnTo>
                    <a:pt x="558" y="402"/>
                  </a:lnTo>
                  <a:lnTo>
                    <a:pt x="584" y="387"/>
                  </a:lnTo>
                  <a:lnTo>
                    <a:pt x="609" y="371"/>
                  </a:lnTo>
                  <a:lnTo>
                    <a:pt x="634" y="356"/>
                  </a:lnTo>
                  <a:lnTo>
                    <a:pt x="660" y="342"/>
                  </a:lnTo>
                  <a:lnTo>
                    <a:pt x="686" y="328"/>
                  </a:lnTo>
                  <a:lnTo>
                    <a:pt x="690" y="313"/>
                  </a:lnTo>
                  <a:lnTo>
                    <a:pt x="694" y="299"/>
                  </a:lnTo>
                  <a:lnTo>
                    <a:pt x="700" y="286"/>
                  </a:lnTo>
                  <a:lnTo>
                    <a:pt x="707" y="272"/>
                  </a:lnTo>
                  <a:lnTo>
                    <a:pt x="714" y="259"/>
                  </a:lnTo>
                  <a:lnTo>
                    <a:pt x="722" y="246"/>
                  </a:lnTo>
                  <a:lnTo>
                    <a:pt x="731" y="235"/>
                  </a:lnTo>
                  <a:lnTo>
                    <a:pt x="740" y="223"/>
                  </a:lnTo>
                  <a:close/>
                  <a:moveTo>
                    <a:pt x="439" y="453"/>
                  </a:moveTo>
                  <a:lnTo>
                    <a:pt x="400" y="493"/>
                  </a:lnTo>
                  <a:lnTo>
                    <a:pt x="364" y="534"/>
                  </a:lnTo>
                  <a:lnTo>
                    <a:pt x="346" y="555"/>
                  </a:lnTo>
                  <a:lnTo>
                    <a:pt x="329" y="577"/>
                  </a:lnTo>
                  <a:lnTo>
                    <a:pt x="312" y="599"/>
                  </a:lnTo>
                  <a:lnTo>
                    <a:pt x="296" y="622"/>
                  </a:lnTo>
                  <a:lnTo>
                    <a:pt x="328" y="589"/>
                  </a:lnTo>
                  <a:lnTo>
                    <a:pt x="361" y="556"/>
                  </a:lnTo>
                  <a:lnTo>
                    <a:pt x="395" y="525"/>
                  </a:lnTo>
                  <a:lnTo>
                    <a:pt x="429" y="496"/>
                  </a:lnTo>
                  <a:lnTo>
                    <a:pt x="432" y="485"/>
                  </a:lnTo>
                  <a:lnTo>
                    <a:pt x="433" y="475"/>
                  </a:lnTo>
                  <a:lnTo>
                    <a:pt x="435" y="463"/>
                  </a:lnTo>
                  <a:lnTo>
                    <a:pt x="439" y="453"/>
                  </a:lnTo>
                  <a:close/>
                  <a:moveTo>
                    <a:pt x="57" y="1450"/>
                  </a:moveTo>
                  <a:lnTo>
                    <a:pt x="65" y="1478"/>
                  </a:lnTo>
                  <a:lnTo>
                    <a:pt x="74" y="1506"/>
                  </a:lnTo>
                  <a:lnTo>
                    <a:pt x="87" y="1531"/>
                  </a:lnTo>
                  <a:lnTo>
                    <a:pt x="100" y="1556"/>
                  </a:lnTo>
                  <a:lnTo>
                    <a:pt x="115" y="1581"/>
                  </a:lnTo>
                  <a:lnTo>
                    <a:pt x="131" y="1605"/>
                  </a:lnTo>
                  <a:lnTo>
                    <a:pt x="149" y="1627"/>
                  </a:lnTo>
                  <a:lnTo>
                    <a:pt x="168" y="1649"/>
                  </a:lnTo>
                  <a:lnTo>
                    <a:pt x="171" y="1620"/>
                  </a:lnTo>
                  <a:lnTo>
                    <a:pt x="175" y="1592"/>
                  </a:lnTo>
                  <a:lnTo>
                    <a:pt x="179" y="1563"/>
                  </a:lnTo>
                  <a:lnTo>
                    <a:pt x="184" y="1536"/>
                  </a:lnTo>
                  <a:lnTo>
                    <a:pt x="190" y="1508"/>
                  </a:lnTo>
                  <a:lnTo>
                    <a:pt x="195" y="1480"/>
                  </a:lnTo>
                  <a:lnTo>
                    <a:pt x="202" y="1453"/>
                  </a:lnTo>
                  <a:lnTo>
                    <a:pt x="210" y="1425"/>
                  </a:lnTo>
                  <a:lnTo>
                    <a:pt x="227" y="1371"/>
                  </a:lnTo>
                  <a:lnTo>
                    <a:pt x="245" y="1317"/>
                  </a:lnTo>
                  <a:lnTo>
                    <a:pt x="266" y="1264"/>
                  </a:lnTo>
                  <a:lnTo>
                    <a:pt x="288" y="1211"/>
                  </a:lnTo>
                  <a:lnTo>
                    <a:pt x="273" y="1197"/>
                  </a:lnTo>
                  <a:lnTo>
                    <a:pt x="259" y="1182"/>
                  </a:lnTo>
                  <a:lnTo>
                    <a:pt x="246" y="1167"/>
                  </a:lnTo>
                  <a:lnTo>
                    <a:pt x="233" y="1151"/>
                  </a:lnTo>
                  <a:lnTo>
                    <a:pt x="222" y="1135"/>
                  </a:lnTo>
                  <a:lnTo>
                    <a:pt x="210" y="1119"/>
                  </a:lnTo>
                  <a:lnTo>
                    <a:pt x="199" y="1101"/>
                  </a:lnTo>
                  <a:lnTo>
                    <a:pt x="190" y="1084"/>
                  </a:lnTo>
                  <a:lnTo>
                    <a:pt x="180" y="1067"/>
                  </a:lnTo>
                  <a:lnTo>
                    <a:pt x="171" y="1048"/>
                  </a:lnTo>
                  <a:lnTo>
                    <a:pt x="163" y="1030"/>
                  </a:lnTo>
                  <a:lnTo>
                    <a:pt x="156" y="1011"/>
                  </a:lnTo>
                  <a:lnTo>
                    <a:pt x="151" y="992"/>
                  </a:lnTo>
                  <a:lnTo>
                    <a:pt x="145" y="972"/>
                  </a:lnTo>
                  <a:lnTo>
                    <a:pt x="141" y="953"/>
                  </a:lnTo>
                  <a:lnTo>
                    <a:pt x="138" y="933"/>
                  </a:lnTo>
                  <a:lnTo>
                    <a:pt x="125" y="963"/>
                  </a:lnTo>
                  <a:lnTo>
                    <a:pt x="114" y="993"/>
                  </a:lnTo>
                  <a:lnTo>
                    <a:pt x="103" y="1024"/>
                  </a:lnTo>
                  <a:lnTo>
                    <a:pt x="94" y="1056"/>
                  </a:lnTo>
                  <a:lnTo>
                    <a:pt x="86" y="1089"/>
                  </a:lnTo>
                  <a:lnTo>
                    <a:pt x="79" y="1121"/>
                  </a:lnTo>
                  <a:lnTo>
                    <a:pt x="72" y="1154"/>
                  </a:lnTo>
                  <a:lnTo>
                    <a:pt x="68" y="1187"/>
                  </a:lnTo>
                  <a:lnTo>
                    <a:pt x="63" y="1220"/>
                  </a:lnTo>
                  <a:lnTo>
                    <a:pt x="59" y="1253"/>
                  </a:lnTo>
                  <a:lnTo>
                    <a:pt x="57" y="1287"/>
                  </a:lnTo>
                  <a:lnTo>
                    <a:pt x="56" y="1320"/>
                  </a:lnTo>
                  <a:lnTo>
                    <a:pt x="55" y="1354"/>
                  </a:lnTo>
                  <a:lnTo>
                    <a:pt x="55" y="1386"/>
                  </a:lnTo>
                  <a:lnTo>
                    <a:pt x="55" y="1418"/>
                  </a:lnTo>
                  <a:lnTo>
                    <a:pt x="57" y="1450"/>
                  </a:lnTo>
                  <a:close/>
                  <a:moveTo>
                    <a:pt x="71" y="1586"/>
                  </a:moveTo>
                  <a:lnTo>
                    <a:pt x="79" y="1636"/>
                  </a:lnTo>
                  <a:lnTo>
                    <a:pt x="91" y="1685"/>
                  </a:lnTo>
                  <a:lnTo>
                    <a:pt x="102" y="1734"/>
                  </a:lnTo>
                  <a:lnTo>
                    <a:pt x="117" y="1781"/>
                  </a:lnTo>
                  <a:lnTo>
                    <a:pt x="133" y="1828"/>
                  </a:lnTo>
                  <a:lnTo>
                    <a:pt x="151" y="1875"/>
                  </a:lnTo>
                  <a:lnTo>
                    <a:pt x="170" y="1922"/>
                  </a:lnTo>
                  <a:lnTo>
                    <a:pt x="192" y="1967"/>
                  </a:lnTo>
                  <a:lnTo>
                    <a:pt x="184" y="1934"/>
                  </a:lnTo>
                  <a:lnTo>
                    <a:pt x="178" y="1901"/>
                  </a:lnTo>
                  <a:lnTo>
                    <a:pt x="172" y="1869"/>
                  </a:lnTo>
                  <a:lnTo>
                    <a:pt x="169" y="1835"/>
                  </a:lnTo>
                  <a:lnTo>
                    <a:pt x="165" y="1802"/>
                  </a:lnTo>
                  <a:lnTo>
                    <a:pt x="164" y="1768"/>
                  </a:lnTo>
                  <a:lnTo>
                    <a:pt x="164" y="1735"/>
                  </a:lnTo>
                  <a:lnTo>
                    <a:pt x="164" y="1702"/>
                  </a:lnTo>
                  <a:lnTo>
                    <a:pt x="139" y="1675"/>
                  </a:lnTo>
                  <a:lnTo>
                    <a:pt x="114" y="1647"/>
                  </a:lnTo>
                  <a:lnTo>
                    <a:pt x="102" y="1632"/>
                  </a:lnTo>
                  <a:lnTo>
                    <a:pt x="92" y="1617"/>
                  </a:lnTo>
                  <a:lnTo>
                    <a:pt x="80" y="1602"/>
                  </a:lnTo>
                  <a:lnTo>
                    <a:pt x="71" y="1586"/>
                  </a:lnTo>
                  <a:close/>
                  <a:moveTo>
                    <a:pt x="965" y="2638"/>
                  </a:moveTo>
                  <a:lnTo>
                    <a:pt x="1016" y="2654"/>
                  </a:lnTo>
                  <a:lnTo>
                    <a:pt x="1065" y="2668"/>
                  </a:lnTo>
                  <a:lnTo>
                    <a:pt x="1117" y="2680"/>
                  </a:lnTo>
                  <a:lnTo>
                    <a:pt x="1168" y="2689"/>
                  </a:lnTo>
                  <a:lnTo>
                    <a:pt x="1220" y="2696"/>
                  </a:lnTo>
                  <a:lnTo>
                    <a:pt x="1271" y="2702"/>
                  </a:lnTo>
                  <a:lnTo>
                    <a:pt x="1323" y="2705"/>
                  </a:lnTo>
                  <a:lnTo>
                    <a:pt x="1375" y="2706"/>
                  </a:lnTo>
                  <a:lnTo>
                    <a:pt x="1375" y="2703"/>
                  </a:lnTo>
                  <a:lnTo>
                    <a:pt x="1324" y="2700"/>
                  </a:lnTo>
                  <a:lnTo>
                    <a:pt x="1273" y="2697"/>
                  </a:lnTo>
                  <a:lnTo>
                    <a:pt x="1222" y="2692"/>
                  </a:lnTo>
                  <a:lnTo>
                    <a:pt x="1171" y="2685"/>
                  </a:lnTo>
                  <a:lnTo>
                    <a:pt x="1120" y="2676"/>
                  </a:lnTo>
                  <a:lnTo>
                    <a:pt x="1070" y="2666"/>
                  </a:lnTo>
                  <a:lnTo>
                    <a:pt x="1020" y="2654"/>
                  </a:lnTo>
                  <a:lnTo>
                    <a:pt x="971" y="2640"/>
                  </a:lnTo>
                  <a:lnTo>
                    <a:pt x="971" y="2640"/>
                  </a:lnTo>
                  <a:lnTo>
                    <a:pt x="965" y="2638"/>
                  </a:lnTo>
                  <a:close/>
                  <a:moveTo>
                    <a:pt x="1414" y="2706"/>
                  </a:moveTo>
                  <a:lnTo>
                    <a:pt x="1437" y="2706"/>
                  </a:lnTo>
                  <a:lnTo>
                    <a:pt x="1460" y="2705"/>
                  </a:lnTo>
                  <a:lnTo>
                    <a:pt x="1483" y="2703"/>
                  </a:lnTo>
                  <a:lnTo>
                    <a:pt x="1505" y="2702"/>
                  </a:lnTo>
                  <a:lnTo>
                    <a:pt x="1528" y="2699"/>
                  </a:lnTo>
                  <a:lnTo>
                    <a:pt x="1551" y="2697"/>
                  </a:lnTo>
                  <a:lnTo>
                    <a:pt x="1573" y="2693"/>
                  </a:lnTo>
                  <a:lnTo>
                    <a:pt x="1595" y="2690"/>
                  </a:lnTo>
                  <a:lnTo>
                    <a:pt x="1573" y="2693"/>
                  </a:lnTo>
                  <a:lnTo>
                    <a:pt x="1550" y="2696"/>
                  </a:lnTo>
                  <a:lnTo>
                    <a:pt x="1527" y="2698"/>
                  </a:lnTo>
                  <a:lnTo>
                    <a:pt x="1505" y="2699"/>
                  </a:lnTo>
                  <a:lnTo>
                    <a:pt x="1482" y="2700"/>
                  </a:lnTo>
                  <a:lnTo>
                    <a:pt x="1459" y="2702"/>
                  </a:lnTo>
                  <a:lnTo>
                    <a:pt x="1437" y="2703"/>
                  </a:lnTo>
                  <a:lnTo>
                    <a:pt x="1414" y="2703"/>
                  </a:lnTo>
                  <a:lnTo>
                    <a:pt x="1414" y="2706"/>
                  </a:lnTo>
                  <a:close/>
                  <a:moveTo>
                    <a:pt x="2567" y="1991"/>
                  </a:moveTo>
                  <a:lnTo>
                    <a:pt x="2580" y="1968"/>
                  </a:lnTo>
                  <a:lnTo>
                    <a:pt x="2593" y="1942"/>
                  </a:lnTo>
                  <a:lnTo>
                    <a:pt x="2607" y="1916"/>
                  </a:lnTo>
                  <a:lnTo>
                    <a:pt x="2619" y="1888"/>
                  </a:lnTo>
                  <a:lnTo>
                    <a:pt x="2632" y="1861"/>
                  </a:lnTo>
                  <a:lnTo>
                    <a:pt x="2642" y="1833"/>
                  </a:lnTo>
                  <a:lnTo>
                    <a:pt x="2647" y="1819"/>
                  </a:lnTo>
                  <a:lnTo>
                    <a:pt x="2650" y="1806"/>
                  </a:lnTo>
                  <a:lnTo>
                    <a:pt x="2653" y="1794"/>
                  </a:lnTo>
                  <a:lnTo>
                    <a:pt x="2655" y="1781"/>
                  </a:lnTo>
                  <a:lnTo>
                    <a:pt x="2655" y="1781"/>
                  </a:lnTo>
                  <a:lnTo>
                    <a:pt x="2655" y="1781"/>
                  </a:lnTo>
                  <a:lnTo>
                    <a:pt x="2655" y="1781"/>
                  </a:lnTo>
                  <a:lnTo>
                    <a:pt x="2655" y="1780"/>
                  </a:lnTo>
                  <a:lnTo>
                    <a:pt x="2655" y="1780"/>
                  </a:lnTo>
                  <a:lnTo>
                    <a:pt x="2655" y="1780"/>
                  </a:lnTo>
                  <a:lnTo>
                    <a:pt x="2656" y="1770"/>
                  </a:lnTo>
                  <a:lnTo>
                    <a:pt x="2658" y="1770"/>
                  </a:lnTo>
                  <a:lnTo>
                    <a:pt x="2666" y="1743"/>
                  </a:lnTo>
                  <a:lnTo>
                    <a:pt x="2675" y="1717"/>
                  </a:lnTo>
                  <a:lnTo>
                    <a:pt x="2681" y="1689"/>
                  </a:lnTo>
                  <a:lnTo>
                    <a:pt x="2687" y="1662"/>
                  </a:lnTo>
                  <a:lnTo>
                    <a:pt x="2693" y="1635"/>
                  </a:lnTo>
                  <a:lnTo>
                    <a:pt x="2698" y="1608"/>
                  </a:lnTo>
                  <a:lnTo>
                    <a:pt x="2702" y="1581"/>
                  </a:lnTo>
                  <a:lnTo>
                    <a:pt x="2706" y="1553"/>
                  </a:lnTo>
                  <a:lnTo>
                    <a:pt x="2695" y="1572"/>
                  </a:lnTo>
                  <a:lnTo>
                    <a:pt x="2683" y="1592"/>
                  </a:lnTo>
                  <a:lnTo>
                    <a:pt x="2670" y="1611"/>
                  </a:lnTo>
                  <a:lnTo>
                    <a:pt x="2656" y="1629"/>
                  </a:lnTo>
                  <a:lnTo>
                    <a:pt x="2642" y="1646"/>
                  </a:lnTo>
                  <a:lnTo>
                    <a:pt x="2627" y="1662"/>
                  </a:lnTo>
                  <a:lnTo>
                    <a:pt x="2611" y="1678"/>
                  </a:lnTo>
                  <a:lnTo>
                    <a:pt x="2595" y="1695"/>
                  </a:lnTo>
                  <a:lnTo>
                    <a:pt x="2596" y="1734"/>
                  </a:lnTo>
                  <a:lnTo>
                    <a:pt x="2596" y="1774"/>
                  </a:lnTo>
                  <a:lnTo>
                    <a:pt x="2594" y="1813"/>
                  </a:lnTo>
                  <a:lnTo>
                    <a:pt x="2590" y="1852"/>
                  </a:lnTo>
                  <a:lnTo>
                    <a:pt x="2586" y="1892"/>
                  </a:lnTo>
                  <a:lnTo>
                    <a:pt x="2579" y="1931"/>
                  </a:lnTo>
                  <a:lnTo>
                    <a:pt x="2570" y="1970"/>
                  </a:lnTo>
                  <a:lnTo>
                    <a:pt x="2558" y="2008"/>
                  </a:lnTo>
                  <a:lnTo>
                    <a:pt x="2563" y="1998"/>
                  </a:lnTo>
                  <a:lnTo>
                    <a:pt x="2567" y="1991"/>
                  </a:lnTo>
                  <a:close/>
                  <a:moveTo>
                    <a:pt x="2717" y="1381"/>
                  </a:moveTo>
                  <a:lnTo>
                    <a:pt x="2717" y="1351"/>
                  </a:lnTo>
                  <a:lnTo>
                    <a:pt x="2716" y="1321"/>
                  </a:lnTo>
                  <a:lnTo>
                    <a:pt x="2715" y="1293"/>
                  </a:lnTo>
                  <a:lnTo>
                    <a:pt x="2713" y="1264"/>
                  </a:lnTo>
                  <a:lnTo>
                    <a:pt x="2709" y="1235"/>
                  </a:lnTo>
                  <a:lnTo>
                    <a:pt x="2706" y="1206"/>
                  </a:lnTo>
                  <a:lnTo>
                    <a:pt x="2701" y="1177"/>
                  </a:lnTo>
                  <a:lnTo>
                    <a:pt x="2695" y="1149"/>
                  </a:lnTo>
                  <a:lnTo>
                    <a:pt x="2690" y="1120"/>
                  </a:lnTo>
                  <a:lnTo>
                    <a:pt x="2683" y="1092"/>
                  </a:lnTo>
                  <a:lnTo>
                    <a:pt x="2676" y="1064"/>
                  </a:lnTo>
                  <a:lnTo>
                    <a:pt x="2666" y="1037"/>
                  </a:lnTo>
                  <a:lnTo>
                    <a:pt x="2657" y="1009"/>
                  </a:lnTo>
                  <a:lnTo>
                    <a:pt x="2648" y="981"/>
                  </a:lnTo>
                  <a:lnTo>
                    <a:pt x="2637" y="954"/>
                  </a:lnTo>
                  <a:lnTo>
                    <a:pt x="2625" y="926"/>
                  </a:lnTo>
                  <a:lnTo>
                    <a:pt x="2622" y="947"/>
                  </a:lnTo>
                  <a:lnTo>
                    <a:pt x="2617" y="968"/>
                  </a:lnTo>
                  <a:lnTo>
                    <a:pt x="2612" y="988"/>
                  </a:lnTo>
                  <a:lnTo>
                    <a:pt x="2605" y="1008"/>
                  </a:lnTo>
                  <a:lnTo>
                    <a:pt x="2599" y="1028"/>
                  </a:lnTo>
                  <a:lnTo>
                    <a:pt x="2590" y="1046"/>
                  </a:lnTo>
                  <a:lnTo>
                    <a:pt x="2582" y="1064"/>
                  </a:lnTo>
                  <a:lnTo>
                    <a:pt x="2572" y="1083"/>
                  </a:lnTo>
                  <a:lnTo>
                    <a:pt x="2563" y="1101"/>
                  </a:lnTo>
                  <a:lnTo>
                    <a:pt x="2551" y="1119"/>
                  </a:lnTo>
                  <a:lnTo>
                    <a:pt x="2540" y="1136"/>
                  </a:lnTo>
                  <a:lnTo>
                    <a:pt x="2527" y="1152"/>
                  </a:lnTo>
                  <a:lnTo>
                    <a:pt x="2514" y="1168"/>
                  </a:lnTo>
                  <a:lnTo>
                    <a:pt x="2501" y="1184"/>
                  </a:lnTo>
                  <a:lnTo>
                    <a:pt x="2487" y="1199"/>
                  </a:lnTo>
                  <a:lnTo>
                    <a:pt x="2472" y="1214"/>
                  </a:lnTo>
                  <a:lnTo>
                    <a:pt x="2494" y="1266"/>
                  </a:lnTo>
                  <a:lnTo>
                    <a:pt x="2514" y="1318"/>
                  </a:lnTo>
                  <a:lnTo>
                    <a:pt x="2532" y="1371"/>
                  </a:lnTo>
                  <a:lnTo>
                    <a:pt x="2548" y="1424"/>
                  </a:lnTo>
                  <a:lnTo>
                    <a:pt x="2563" y="1478"/>
                  </a:lnTo>
                  <a:lnTo>
                    <a:pt x="2574" y="1532"/>
                  </a:lnTo>
                  <a:lnTo>
                    <a:pt x="2580" y="1560"/>
                  </a:lnTo>
                  <a:lnTo>
                    <a:pt x="2584" y="1587"/>
                  </a:lnTo>
                  <a:lnTo>
                    <a:pt x="2588" y="1615"/>
                  </a:lnTo>
                  <a:lnTo>
                    <a:pt x="2590" y="1643"/>
                  </a:lnTo>
                  <a:lnTo>
                    <a:pt x="2603" y="1629"/>
                  </a:lnTo>
                  <a:lnTo>
                    <a:pt x="2616" y="1615"/>
                  </a:lnTo>
                  <a:lnTo>
                    <a:pt x="2627" y="1600"/>
                  </a:lnTo>
                  <a:lnTo>
                    <a:pt x="2639" y="1585"/>
                  </a:lnTo>
                  <a:lnTo>
                    <a:pt x="2649" y="1570"/>
                  </a:lnTo>
                  <a:lnTo>
                    <a:pt x="2658" y="1554"/>
                  </a:lnTo>
                  <a:lnTo>
                    <a:pt x="2668" y="1538"/>
                  </a:lnTo>
                  <a:lnTo>
                    <a:pt x="2677" y="1522"/>
                  </a:lnTo>
                  <a:lnTo>
                    <a:pt x="2684" y="1506"/>
                  </a:lnTo>
                  <a:lnTo>
                    <a:pt x="2692" y="1488"/>
                  </a:lnTo>
                  <a:lnTo>
                    <a:pt x="2698" y="1471"/>
                  </a:lnTo>
                  <a:lnTo>
                    <a:pt x="2703" y="1454"/>
                  </a:lnTo>
                  <a:lnTo>
                    <a:pt x="2708" y="1437"/>
                  </a:lnTo>
                  <a:lnTo>
                    <a:pt x="2711" y="1418"/>
                  </a:lnTo>
                  <a:lnTo>
                    <a:pt x="2715" y="1400"/>
                  </a:lnTo>
                  <a:lnTo>
                    <a:pt x="2717" y="1381"/>
                  </a:lnTo>
                  <a:close/>
                  <a:moveTo>
                    <a:pt x="1466" y="134"/>
                  </a:moveTo>
                  <a:lnTo>
                    <a:pt x="1474" y="135"/>
                  </a:lnTo>
                  <a:lnTo>
                    <a:pt x="1493" y="134"/>
                  </a:lnTo>
                  <a:lnTo>
                    <a:pt x="1516" y="131"/>
                  </a:lnTo>
                  <a:lnTo>
                    <a:pt x="1542" y="128"/>
                  </a:lnTo>
                  <a:lnTo>
                    <a:pt x="1594" y="122"/>
                  </a:lnTo>
                  <a:lnTo>
                    <a:pt x="1626" y="119"/>
                  </a:lnTo>
                  <a:lnTo>
                    <a:pt x="1616" y="113"/>
                  </a:lnTo>
                  <a:lnTo>
                    <a:pt x="1605" y="108"/>
                  </a:lnTo>
                  <a:lnTo>
                    <a:pt x="1595" y="105"/>
                  </a:lnTo>
                  <a:lnTo>
                    <a:pt x="1585" y="101"/>
                  </a:lnTo>
                  <a:lnTo>
                    <a:pt x="1574" y="99"/>
                  </a:lnTo>
                  <a:lnTo>
                    <a:pt x="1564" y="98"/>
                  </a:lnTo>
                  <a:lnTo>
                    <a:pt x="1554" y="97"/>
                  </a:lnTo>
                  <a:lnTo>
                    <a:pt x="1543" y="97"/>
                  </a:lnTo>
                  <a:lnTo>
                    <a:pt x="1533" y="98"/>
                  </a:lnTo>
                  <a:lnTo>
                    <a:pt x="1523" y="100"/>
                  </a:lnTo>
                  <a:lnTo>
                    <a:pt x="1513" y="104"/>
                  </a:lnTo>
                  <a:lnTo>
                    <a:pt x="1503" y="107"/>
                  </a:lnTo>
                  <a:lnTo>
                    <a:pt x="1494" y="112"/>
                  </a:lnTo>
                  <a:lnTo>
                    <a:pt x="1483" y="119"/>
                  </a:lnTo>
                  <a:lnTo>
                    <a:pt x="1474" y="125"/>
                  </a:lnTo>
                  <a:lnTo>
                    <a:pt x="1466" y="134"/>
                  </a:lnTo>
                  <a:close/>
                  <a:moveTo>
                    <a:pt x="1669" y="98"/>
                  </a:moveTo>
                  <a:lnTo>
                    <a:pt x="1683" y="106"/>
                  </a:lnTo>
                  <a:lnTo>
                    <a:pt x="1696" y="112"/>
                  </a:lnTo>
                  <a:lnTo>
                    <a:pt x="1710" y="115"/>
                  </a:lnTo>
                  <a:lnTo>
                    <a:pt x="1724" y="119"/>
                  </a:lnTo>
                  <a:lnTo>
                    <a:pt x="1753" y="121"/>
                  </a:lnTo>
                  <a:lnTo>
                    <a:pt x="1784" y="123"/>
                  </a:lnTo>
                  <a:lnTo>
                    <a:pt x="1755" y="116"/>
                  </a:lnTo>
                  <a:lnTo>
                    <a:pt x="1726" y="109"/>
                  </a:lnTo>
                  <a:lnTo>
                    <a:pt x="1698" y="104"/>
                  </a:lnTo>
                  <a:lnTo>
                    <a:pt x="1669" y="98"/>
                  </a:lnTo>
                  <a:close/>
                  <a:moveTo>
                    <a:pt x="1563" y="161"/>
                  </a:moveTo>
                  <a:lnTo>
                    <a:pt x="1600" y="166"/>
                  </a:lnTo>
                  <a:lnTo>
                    <a:pt x="1635" y="172"/>
                  </a:lnTo>
                  <a:lnTo>
                    <a:pt x="1671" y="180"/>
                  </a:lnTo>
                  <a:lnTo>
                    <a:pt x="1707" y="188"/>
                  </a:lnTo>
                  <a:lnTo>
                    <a:pt x="1701" y="178"/>
                  </a:lnTo>
                  <a:lnTo>
                    <a:pt x="1694" y="172"/>
                  </a:lnTo>
                  <a:lnTo>
                    <a:pt x="1687" y="165"/>
                  </a:lnTo>
                  <a:lnTo>
                    <a:pt x="1679" y="160"/>
                  </a:lnTo>
                  <a:lnTo>
                    <a:pt x="1671" y="157"/>
                  </a:lnTo>
                  <a:lnTo>
                    <a:pt x="1663" y="154"/>
                  </a:lnTo>
                  <a:lnTo>
                    <a:pt x="1654" y="153"/>
                  </a:lnTo>
                  <a:lnTo>
                    <a:pt x="1645" y="152"/>
                  </a:lnTo>
                  <a:lnTo>
                    <a:pt x="1604" y="155"/>
                  </a:lnTo>
                  <a:lnTo>
                    <a:pt x="1563" y="161"/>
                  </a:lnTo>
                  <a:close/>
                  <a:moveTo>
                    <a:pt x="1913" y="184"/>
                  </a:moveTo>
                  <a:lnTo>
                    <a:pt x="1891" y="180"/>
                  </a:lnTo>
                  <a:lnTo>
                    <a:pt x="1869" y="175"/>
                  </a:lnTo>
                  <a:lnTo>
                    <a:pt x="1846" y="170"/>
                  </a:lnTo>
                  <a:lnTo>
                    <a:pt x="1824" y="167"/>
                  </a:lnTo>
                  <a:lnTo>
                    <a:pt x="1802" y="165"/>
                  </a:lnTo>
                  <a:lnTo>
                    <a:pt x="1779" y="162"/>
                  </a:lnTo>
                  <a:lnTo>
                    <a:pt x="1756" y="160"/>
                  </a:lnTo>
                  <a:lnTo>
                    <a:pt x="1735" y="159"/>
                  </a:lnTo>
                  <a:lnTo>
                    <a:pt x="1740" y="168"/>
                  </a:lnTo>
                  <a:lnTo>
                    <a:pt x="1746" y="178"/>
                  </a:lnTo>
                  <a:lnTo>
                    <a:pt x="1751" y="190"/>
                  </a:lnTo>
                  <a:lnTo>
                    <a:pt x="1754" y="200"/>
                  </a:lnTo>
                  <a:lnTo>
                    <a:pt x="1789" y="211"/>
                  </a:lnTo>
                  <a:lnTo>
                    <a:pt x="1822" y="222"/>
                  </a:lnTo>
                  <a:lnTo>
                    <a:pt x="1857" y="234"/>
                  </a:lnTo>
                  <a:lnTo>
                    <a:pt x="1890" y="246"/>
                  </a:lnTo>
                  <a:lnTo>
                    <a:pt x="1925" y="259"/>
                  </a:lnTo>
                  <a:lnTo>
                    <a:pt x="1957" y="273"/>
                  </a:lnTo>
                  <a:lnTo>
                    <a:pt x="1990" y="288"/>
                  </a:lnTo>
                  <a:lnTo>
                    <a:pt x="2023" y="303"/>
                  </a:lnTo>
                  <a:lnTo>
                    <a:pt x="2014" y="284"/>
                  </a:lnTo>
                  <a:lnTo>
                    <a:pt x="2003" y="267"/>
                  </a:lnTo>
                  <a:lnTo>
                    <a:pt x="1990" y="251"/>
                  </a:lnTo>
                  <a:lnTo>
                    <a:pt x="1976" y="236"/>
                  </a:lnTo>
                  <a:lnTo>
                    <a:pt x="1963" y="221"/>
                  </a:lnTo>
                  <a:lnTo>
                    <a:pt x="1946" y="208"/>
                  </a:lnTo>
                  <a:lnTo>
                    <a:pt x="1930" y="196"/>
                  </a:lnTo>
                  <a:lnTo>
                    <a:pt x="1913" y="184"/>
                  </a:lnTo>
                  <a:close/>
                  <a:moveTo>
                    <a:pt x="1520" y="197"/>
                  </a:moveTo>
                  <a:lnTo>
                    <a:pt x="1521" y="199"/>
                  </a:lnTo>
                  <a:lnTo>
                    <a:pt x="1521" y="203"/>
                  </a:lnTo>
                  <a:lnTo>
                    <a:pt x="1543" y="212"/>
                  </a:lnTo>
                  <a:lnTo>
                    <a:pt x="1566" y="221"/>
                  </a:lnTo>
                  <a:lnTo>
                    <a:pt x="1588" y="231"/>
                  </a:lnTo>
                  <a:lnTo>
                    <a:pt x="1610" y="242"/>
                  </a:lnTo>
                  <a:lnTo>
                    <a:pt x="1652" y="264"/>
                  </a:lnTo>
                  <a:lnTo>
                    <a:pt x="1693" y="289"/>
                  </a:lnTo>
                  <a:lnTo>
                    <a:pt x="1699" y="282"/>
                  </a:lnTo>
                  <a:lnTo>
                    <a:pt x="1703" y="276"/>
                  </a:lnTo>
                  <a:lnTo>
                    <a:pt x="1707" y="269"/>
                  </a:lnTo>
                  <a:lnTo>
                    <a:pt x="1710" y="261"/>
                  </a:lnTo>
                  <a:lnTo>
                    <a:pt x="1714" y="254"/>
                  </a:lnTo>
                  <a:lnTo>
                    <a:pt x="1716" y="248"/>
                  </a:lnTo>
                  <a:lnTo>
                    <a:pt x="1717" y="240"/>
                  </a:lnTo>
                  <a:lnTo>
                    <a:pt x="1718" y="231"/>
                  </a:lnTo>
                  <a:lnTo>
                    <a:pt x="1694" y="225"/>
                  </a:lnTo>
                  <a:lnTo>
                    <a:pt x="1670" y="219"/>
                  </a:lnTo>
                  <a:lnTo>
                    <a:pt x="1645" y="213"/>
                  </a:lnTo>
                  <a:lnTo>
                    <a:pt x="1620" y="208"/>
                  </a:lnTo>
                  <a:lnTo>
                    <a:pt x="1595" y="204"/>
                  </a:lnTo>
                  <a:lnTo>
                    <a:pt x="1571" y="200"/>
                  </a:lnTo>
                  <a:lnTo>
                    <a:pt x="1546" y="198"/>
                  </a:lnTo>
                  <a:lnTo>
                    <a:pt x="1520" y="197"/>
                  </a:lnTo>
                  <a:close/>
                  <a:moveTo>
                    <a:pt x="2590" y="858"/>
                  </a:moveTo>
                  <a:lnTo>
                    <a:pt x="2578" y="836"/>
                  </a:lnTo>
                  <a:lnTo>
                    <a:pt x="2565" y="813"/>
                  </a:lnTo>
                  <a:lnTo>
                    <a:pt x="2551" y="793"/>
                  </a:lnTo>
                  <a:lnTo>
                    <a:pt x="2536" y="771"/>
                  </a:lnTo>
                  <a:lnTo>
                    <a:pt x="2521" y="750"/>
                  </a:lnTo>
                  <a:lnTo>
                    <a:pt x="2506" y="729"/>
                  </a:lnTo>
                  <a:lnTo>
                    <a:pt x="2491" y="710"/>
                  </a:lnTo>
                  <a:lnTo>
                    <a:pt x="2475" y="690"/>
                  </a:lnTo>
                  <a:lnTo>
                    <a:pt x="2441" y="651"/>
                  </a:lnTo>
                  <a:lnTo>
                    <a:pt x="2406" y="614"/>
                  </a:lnTo>
                  <a:lnTo>
                    <a:pt x="2369" y="578"/>
                  </a:lnTo>
                  <a:lnTo>
                    <a:pt x="2330" y="545"/>
                  </a:lnTo>
                  <a:lnTo>
                    <a:pt x="2329" y="562"/>
                  </a:lnTo>
                  <a:lnTo>
                    <a:pt x="2327" y="578"/>
                  </a:lnTo>
                  <a:lnTo>
                    <a:pt x="2323" y="594"/>
                  </a:lnTo>
                  <a:lnTo>
                    <a:pt x="2320" y="610"/>
                  </a:lnTo>
                  <a:lnTo>
                    <a:pt x="2314" y="627"/>
                  </a:lnTo>
                  <a:lnTo>
                    <a:pt x="2308" y="642"/>
                  </a:lnTo>
                  <a:lnTo>
                    <a:pt x="2301" y="658"/>
                  </a:lnTo>
                  <a:lnTo>
                    <a:pt x="2293" y="672"/>
                  </a:lnTo>
                  <a:lnTo>
                    <a:pt x="2285" y="687"/>
                  </a:lnTo>
                  <a:lnTo>
                    <a:pt x="2276" y="700"/>
                  </a:lnTo>
                  <a:lnTo>
                    <a:pt x="2267" y="714"/>
                  </a:lnTo>
                  <a:lnTo>
                    <a:pt x="2256" y="728"/>
                  </a:lnTo>
                  <a:lnTo>
                    <a:pt x="2246" y="741"/>
                  </a:lnTo>
                  <a:lnTo>
                    <a:pt x="2234" y="752"/>
                  </a:lnTo>
                  <a:lnTo>
                    <a:pt x="2223" y="765"/>
                  </a:lnTo>
                  <a:lnTo>
                    <a:pt x="2210" y="776"/>
                  </a:lnTo>
                  <a:lnTo>
                    <a:pt x="2246" y="824"/>
                  </a:lnTo>
                  <a:lnTo>
                    <a:pt x="2279" y="871"/>
                  </a:lnTo>
                  <a:lnTo>
                    <a:pt x="2312" y="920"/>
                  </a:lnTo>
                  <a:lnTo>
                    <a:pt x="2344" y="970"/>
                  </a:lnTo>
                  <a:lnTo>
                    <a:pt x="2374" y="1021"/>
                  </a:lnTo>
                  <a:lnTo>
                    <a:pt x="2403" y="1071"/>
                  </a:lnTo>
                  <a:lnTo>
                    <a:pt x="2429" y="1123"/>
                  </a:lnTo>
                  <a:lnTo>
                    <a:pt x="2455" y="1176"/>
                  </a:lnTo>
                  <a:lnTo>
                    <a:pt x="2471" y="1160"/>
                  </a:lnTo>
                  <a:lnTo>
                    <a:pt x="2484" y="1143"/>
                  </a:lnTo>
                  <a:lnTo>
                    <a:pt x="2498" y="1125"/>
                  </a:lnTo>
                  <a:lnTo>
                    <a:pt x="2512" y="1107"/>
                  </a:lnTo>
                  <a:lnTo>
                    <a:pt x="2524" y="1089"/>
                  </a:lnTo>
                  <a:lnTo>
                    <a:pt x="2535" y="1070"/>
                  </a:lnTo>
                  <a:lnTo>
                    <a:pt x="2546" y="1051"/>
                  </a:lnTo>
                  <a:lnTo>
                    <a:pt x="2555" y="1031"/>
                  </a:lnTo>
                  <a:lnTo>
                    <a:pt x="2563" y="1010"/>
                  </a:lnTo>
                  <a:lnTo>
                    <a:pt x="2570" y="990"/>
                  </a:lnTo>
                  <a:lnTo>
                    <a:pt x="2577" y="969"/>
                  </a:lnTo>
                  <a:lnTo>
                    <a:pt x="2581" y="947"/>
                  </a:lnTo>
                  <a:lnTo>
                    <a:pt x="2586" y="925"/>
                  </a:lnTo>
                  <a:lnTo>
                    <a:pt x="2588" y="903"/>
                  </a:lnTo>
                  <a:lnTo>
                    <a:pt x="2590" y="881"/>
                  </a:lnTo>
                  <a:lnTo>
                    <a:pt x="2590" y="858"/>
                  </a:lnTo>
                  <a:close/>
                  <a:moveTo>
                    <a:pt x="2284" y="507"/>
                  </a:moveTo>
                  <a:lnTo>
                    <a:pt x="2259" y="488"/>
                  </a:lnTo>
                  <a:lnTo>
                    <a:pt x="2233" y="470"/>
                  </a:lnTo>
                  <a:lnTo>
                    <a:pt x="2208" y="453"/>
                  </a:lnTo>
                  <a:lnTo>
                    <a:pt x="2181" y="435"/>
                  </a:lnTo>
                  <a:lnTo>
                    <a:pt x="2155" y="418"/>
                  </a:lnTo>
                  <a:lnTo>
                    <a:pt x="2128" y="403"/>
                  </a:lnTo>
                  <a:lnTo>
                    <a:pt x="2102" y="387"/>
                  </a:lnTo>
                  <a:lnTo>
                    <a:pt x="2074" y="372"/>
                  </a:lnTo>
                  <a:lnTo>
                    <a:pt x="2073" y="384"/>
                  </a:lnTo>
                  <a:lnTo>
                    <a:pt x="2072" y="395"/>
                  </a:lnTo>
                  <a:lnTo>
                    <a:pt x="2070" y="405"/>
                  </a:lnTo>
                  <a:lnTo>
                    <a:pt x="2066" y="417"/>
                  </a:lnTo>
                  <a:lnTo>
                    <a:pt x="2063" y="427"/>
                  </a:lnTo>
                  <a:lnTo>
                    <a:pt x="2058" y="438"/>
                  </a:lnTo>
                  <a:lnTo>
                    <a:pt x="2054" y="448"/>
                  </a:lnTo>
                  <a:lnTo>
                    <a:pt x="2049" y="458"/>
                  </a:lnTo>
                  <a:lnTo>
                    <a:pt x="2036" y="477"/>
                  </a:lnTo>
                  <a:lnTo>
                    <a:pt x="2024" y="495"/>
                  </a:lnTo>
                  <a:lnTo>
                    <a:pt x="2009" y="513"/>
                  </a:lnTo>
                  <a:lnTo>
                    <a:pt x="1993" y="529"/>
                  </a:lnTo>
                  <a:lnTo>
                    <a:pt x="2018" y="553"/>
                  </a:lnTo>
                  <a:lnTo>
                    <a:pt x="2042" y="579"/>
                  </a:lnTo>
                  <a:lnTo>
                    <a:pt x="2066" y="605"/>
                  </a:lnTo>
                  <a:lnTo>
                    <a:pt x="2090" y="631"/>
                  </a:lnTo>
                  <a:lnTo>
                    <a:pt x="2115" y="658"/>
                  </a:lnTo>
                  <a:lnTo>
                    <a:pt x="2138" y="685"/>
                  </a:lnTo>
                  <a:lnTo>
                    <a:pt x="2161" y="713"/>
                  </a:lnTo>
                  <a:lnTo>
                    <a:pt x="2183" y="741"/>
                  </a:lnTo>
                  <a:lnTo>
                    <a:pt x="2194" y="728"/>
                  </a:lnTo>
                  <a:lnTo>
                    <a:pt x="2206" y="716"/>
                  </a:lnTo>
                  <a:lnTo>
                    <a:pt x="2217" y="704"/>
                  </a:lnTo>
                  <a:lnTo>
                    <a:pt x="2228" y="691"/>
                  </a:lnTo>
                  <a:lnTo>
                    <a:pt x="2237" y="677"/>
                  </a:lnTo>
                  <a:lnTo>
                    <a:pt x="2246" y="663"/>
                  </a:lnTo>
                  <a:lnTo>
                    <a:pt x="2254" y="650"/>
                  </a:lnTo>
                  <a:lnTo>
                    <a:pt x="2261" y="635"/>
                  </a:lnTo>
                  <a:lnTo>
                    <a:pt x="2268" y="620"/>
                  </a:lnTo>
                  <a:lnTo>
                    <a:pt x="2274" y="605"/>
                  </a:lnTo>
                  <a:lnTo>
                    <a:pt x="2277" y="590"/>
                  </a:lnTo>
                  <a:lnTo>
                    <a:pt x="2281" y="574"/>
                  </a:lnTo>
                  <a:lnTo>
                    <a:pt x="2284" y="557"/>
                  </a:lnTo>
                  <a:lnTo>
                    <a:pt x="2285" y="541"/>
                  </a:lnTo>
                  <a:lnTo>
                    <a:pt x="2285" y="524"/>
                  </a:lnTo>
                  <a:lnTo>
                    <a:pt x="2284" y="507"/>
                  </a:lnTo>
                  <a:close/>
                  <a:moveTo>
                    <a:pt x="2035" y="352"/>
                  </a:moveTo>
                  <a:lnTo>
                    <a:pt x="2002" y="335"/>
                  </a:lnTo>
                  <a:lnTo>
                    <a:pt x="1967" y="320"/>
                  </a:lnTo>
                  <a:lnTo>
                    <a:pt x="1933" y="305"/>
                  </a:lnTo>
                  <a:lnTo>
                    <a:pt x="1898" y="291"/>
                  </a:lnTo>
                  <a:lnTo>
                    <a:pt x="1864" y="278"/>
                  </a:lnTo>
                  <a:lnTo>
                    <a:pt x="1828" y="265"/>
                  </a:lnTo>
                  <a:lnTo>
                    <a:pt x="1792" y="253"/>
                  </a:lnTo>
                  <a:lnTo>
                    <a:pt x="1756" y="242"/>
                  </a:lnTo>
                  <a:lnTo>
                    <a:pt x="1755" y="251"/>
                  </a:lnTo>
                  <a:lnTo>
                    <a:pt x="1753" y="260"/>
                  </a:lnTo>
                  <a:lnTo>
                    <a:pt x="1749" y="269"/>
                  </a:lnTo>
                  <a:lnTo>
                    <a:pt x="1746" y="278"/>
                  </a:lnTo>
                  <a:lnTo>
                    <a:pt x="1741" y="287"/>
                  </a:lnTo>
                  <a:lnTo>
                    <a:pt x="1737" y="295"/>
                  </a:lnTo>
                  <a:lnTo>
                    <a:pt x="1732" y="302"/>
                  </a:lnTo>
                  <a:lnTo>
                    <a:pt x="1726" y="310"/>
                  </a:lnTo>
                  <a:lnTo>
                    <a:pt x="1758" y="332"/>
                  </a:lnTo>
                  <a:lnTo>
                    <a:pt x="1789" y="354"/>
                  </a:lnTo>
                  <a:lnTo>
                    <a:pt x="1820" y="377"/>
                  </a:lnTo>
                  <a:lnTo>
                    <a:pt x="1850" y="401"/>
                  </a:lnTo>
                  <a:lnTo>
                    <a:pt x="1879" y="425"/>
                  </a:lnTo>
                  <a:lnTo>
                    <a:pt x="1908" y="449"/>
                  </a:lnTo>
                  <a:lnTo>
                    <a:pt x="1936" y="476"/>
                  </a:lnTo>
                  <a:lnTo>
                    <a:pt x="1964" y="501"/>
                  </a:lnTo>
                  <a:lnTo>
                    <a:pt x="1979" y="486"/>
                  </a:lnTo>
                  <a:lnTo>
                    <a:pt x="1994" y="470"/>
                  </a:lnTo>
                  <a:lnTo>
                    <a:pt x="2006" y="453"/>
                  </a:lnTo>
                  <a:lnTo>
                    <a:pt x="2017" y="434"/>
                  </a:lnTo>
                  <a:lnTo>
                    <a:pt x="2021" y="425"/>
                  </a:lnTo>
                  <a:lnTo>
                    <a:pt x="2026" y="416"/>
                  </a:lnTo>
                  <a:lnTo>
                    <a:pt x="2029" y="405"/>
                  </a:lnTo>
                  <a:lnTo>
                    <a:pt x="2032" y="395"/>
                  </a:lnTo>
                  <a:lnTo>
                    <a:pt x="2034" y="385"/>
                  </a:lnTo>
                  <a:lnTo>
                    <a:pt x="2035" y="374"/>
                  </a:lnTo>
                  <a:lnTo>
                    <a:pt x="2035" y="363"/>
                  </a:lnTo>
                  <a:lnTo>
                    <a:pt x="2035" y="352"/>
                  </a:lnTo>
                  <a:close/>
                  <a:moveTo>
                    <a:pt x="1511" y="241"/>
                  </a:moveTo>
                  <a:lnTo>
                    <a:pt x="1503" y="251"/>
                  </a:lnTo>
                  <a:lnTo>
                    <a:pt x="1495" y="259"/>
                  </a:lnTo>
                  <a:lnTo>
                    <a:pt x="1517" y="283"/>
                  </a:lnTo>
                  <a:lnTo>
                    <a:pt x="1538" y="309"/>
                  </a:lnTo>
                  <a:lnTo>
                    <a:pt x="1557" y="335"/>
                  </a:lnTo>
                  <a:lnTo>
                    <a:pt x="1577" y="360"/>
                  </a:lnTo>
                  <a:lnTo>
                    <a:pt x="1600" y="352"/>
                  </a:lnTo>
                  <a:lnTo>
                    <a:pt x="1622" y="342"/>
                  </a:lnTo>
                  <a:lnTo>
                    <a:pt x="1643" y="329"/>
                  </a:lnTo>
                  <a:lnTo>
                    <a:pt x="1664" y="317"/>
                  </a:lnTo>
                  <a:lnTo>
                    <a:pt x="1627" y="295"/>
                  </a:lnTo>
                  <a:lnTo>
                    <a:pt x="1589" y="275"/>
                  </a:lnTo>
                  <a:lnTo>
                    <a:pt x="1570" y="266"/>
                  </a:lnTo>
                  <a:lnTo>
                    <a:pt x="1550" y="257"/>
                  </a:lnTo>
                  <a:lnTo>
                    <a:pt x="1531" y="249"/>
                  </a:lnTo>
                  <a:lnTo>
                    <a:pt x="1511" y="241"/>
                  </a:lnTo>
                  <a:close/>
                  <a:moveTo>
                    <a:pt x="2372" y="2265"/>
                  </a:moveTo>
                  <a:lnTo>
                    <a:pt x="2381" y="2255"/>
                  </a:lnTo>
                  <a:lnTo>
                    <a:pt x="2389" y="2244"/>
                  </a:lnTo>
                  <a:lnTo>
                    <a:pt x="2397" y="2234"/>
                  </a:lnTo>
                  <a:lnTo>
                    <a:pt x="2405" y="2223"/>
                  </a:lnTo>
                  <a:lnTo>
                    <a:pt x="2384" y="2237"/>
                  </a:lnTo>
                  <a:lnTo>
                    <a:pt x="2362" y="2250"/>
                  </a:lnTo>
                  <a:lnTo>
                    <a:pt x="2340" y="2264"/>
                  </a:lnTo>
                  <a:lnTo>
                    <a:pt x="2319" y="2276"/>
                  </a:lnTo>
                  <a:lnTo>
                    <a:pt x="2274" y="2299"/>
                  </a:lnTo>
                  <a:lnTo>
                    <a:pt x="2229" y="2321"/>
                  </a:lnTo>
                  <a:lnTo>
                    <a:pt x="2181" y="2341"/>
                  </a:lnTo>
                  <a:lnTo>
                    <a:pt x="2134" y="2359"/>
                  </a:lnTo>
                  <a:lnTo>
                    <a:pt x="2087" y="2377"/>
                  </a:lnTo>
                  <a:lnTo>
                    <a:pt x="2039" y="2392"/>
                  </a:lnTo>
                  <a:lnTo>
                    <a:pt x="2031" y="2414"/>
                  </a:lnTo>
                  <a:lnTo>
                    <a:pt x="2021" y="2434"/>
                  </a:lnTo>
                  <a:lnTo>
                    <a:pt x="2012" y="2455"/>
                  </a:lnTo>
                  <a:lnTo>
                    <a:pt x="2003" y="2476"/>
                  </a:lnTo>
                  <a:lnTo>
                    <a:pt x="1991" y="2495"/>
                  </a:lnTo>
                  <a:lnTo>
                    <a:pt x="1980" y="2515"/>
                  </a:lnTo>
                  <a:lnTo>
                    <a:pt x="1968" y="2535"/>
                  </a:lnTo>
                  <a:lnTo>
                    <a:pt x="1956" y="2553"/>
                  </a:lnTo>
                  <a:lnTo>
                    <a:pt x="1984" y="2540"/>
                  </a:lnTo>
                  <a:lnTo>
                    <a:pt x="2013" y="2526"/>
                  </a:lnTo>
                  <a:lnTo>
                    <a:pt x="2042" y="2511"/>
                  </a:lnTo>
                  <a:lnTo>
                    <a:pt x="2070" y="2496"/>
                  </a:lnTo>
                  <a:lnTo>
                    <a:pt x="2097" y="2482"/>
                  </a:lnTo>
                  <a:lnTo>
                    <a:pt x="2125" y="2464"/>
                  </a:lnTo>
                  <a:lnTo>
                    <a:pt x="2152" y="2448"/>
                  </a:lnTo>
                  <a:lnTo>
                    <a:pt x="2178" y="2430"/>
                  </a:lnTo>
                  <a:lnTo>
                    <a:pt x="2205" y="2411"/>
                  </a:lnTo>
                  <a:lnTo>
                    <a:pt x="2230" y="2393"/>
                  </a:lnTo>
                  <a:lnTo>
                    <a:pt x="2255" y="2373"/>
                  </a:lnTo>
                  <a:lnTo>
                    <a:pt x="2279" y="2352"/>
                  </a:lnTo>
                  <a:lnTo>
                    <a:pt x="2304" y="2332"/>
                  </a:lnTo>
                  <a:lnTo>
                    <a:pt x="2327" y="2310"/>
                  </a:lnTo>
                  <a:lnTo>
                    <a:pt x="2350" y="2288"/>
                  </a:lnTo>
                  <a:lnTo>
                    <a:pt x="2372" y="2265"/>
                  </a:lnTo>
                  <a:close/>
                  <a:moveTo>
                    <a:pt x="2468" y="2124"/>
                  </a:moveTo>
                  <a:lnTo>
                    <a:pt x="2480" y="2101"/>
                  </a:lnTo>
                  <a:lnTo>
                    <a:pt x="2490" y="2077"/>
                  </a:lnTo>
                  <a:lnTo>
                    <a:pt x="2501" y="2054"/>
                  </a:lnTo>
                  <a:lnTo>
                    <a:pt x="2510" y="2030"/>
                  </a:lnTo>
                  <a:lnTo>
                    <a:pt x="2518" y="2006"/>
                  </a:lnTo>
                  <a:lnTo>
                    <a:pt x="2526" y="1981"/>
                  </a:lnTo>
                  <a:lnTo>
                    <a:pt x="2532" y="1956"/>
                  </a:lnTo>
                  <a:lnTo>
                    <a:pt x="2539" y="1932"/>
                  </a:lnTo>
                  <a:lnTo>
                    <a:pt x="2543" y="1907"/>
                  </a:lnTo>
                  <a:lnTo>
                    <a:pt x="2548" y="1881"/>
                  </a:lnTo>
                  <a:lnTo>
                    <a:pt x="2551" y="1856"/>
                  </a:lnTo>
                  <a:lnTo>
                    <a:pt x="2554" y="1831"/>
                  </a:lnTo>
                  <a:lnTo>
                    <a:pt x="2556" y="1805"/>
                  </a:lnTo>
                  <a:lnTo>
                    <a:pt x="2557" y="1779"/>
                  </a:lnTo>
                  <a:lnTo>
                    <a:pt x="2557" y="1753"/>
                  </a:lnTo>
                  <a:lnTo>
                    <a:pt x="2557" y="1728"/>
                  </a:lnTo>
                  <a:lnTo>
                    <a:pt x="2532" y="1748"/>
                  </a:lnTo>
                  <a:lnTo>
                    <a:pt x="2506" y="1766"/>
                  </a:lnTo>
                  <a:lnTo>
                    <a:pt x="2480" y="1784"/>
                  </a:lnTo>
                  <a:lnTo>
                    <a:pt x="2452" y="1802"/>
                  </a:lnTo>
                  <a:lnTo>
                    <a:pt x="2425" y="1818"/>
                  </a:lnTo>
                  <a:lnTo>
                    <a:pt x="2396" y="1833"/>
                  </a:lnTo>
                  <a:lnTo>
                    <a:pt x="2368" y="1848"/>
                  </a:lnTo>
                  <a:lnTo>
                    <a:pt x="2338" y="1862"/>
                  </a:lnTo>
                  <a:lnTo>
                    <a:pt x="2309" y="1875"/>
                  </a:lnTo>
                  <a:lnTo>
                    <a:pt x="2279" y="1888"/>
                  </a:lnTo>
                  <a:lnTo>
                    <a:pt x="2249" y="1900"/>
                  </a:lnTo>
                  <a:lnTo>
                    <a:pt x="2219" y="1911"/>
                  </a:lnTo>
                  <a:lnTo>
                    <a:pt x="2158" y="1932"/>
                  </a:lnTo>
                  <a:lnTo>
                    <a:pt x="2096" y="1950"/>
                  </a:lnTo>
                  <a:lnTo>
                    <a:pt x="2097" y="2000"/>
                  </a:lnTo>
                  <a:lnTo>
                    <a:pt x="2096" y="2049"/>
                  </a:lnTo>
                  <a:lnTo>
                    <a:pt x="2094" y="2100"/>
                  </a:lnTo>
                  <a:lnTo>
                    <a:pt x="2090" y="2150"/>
                  </a:lnTo>
                  <a:lnTo>
                    <a:pt x="2085" y="2199"/>
                  </a:lnTo>
                  <a:lnTo>
                    <a:pt x="2077" y="2249"/>
                  </a:lnTo>
                  <a:lnTo>
                    <a:pt x="2071" y="2274"/>
                  </a:lnTo>
                  <a:lnTo>
                    <a:pt x="2066" y="2298"/>
                  </a:lnTo>
                  <a:lnTo>
                    <a:pt x="2059" y="2323"/>
                  </a:lnTo>
                  <a:lnTo>
                    <a:pt x="2052" y="2347"/>
                  </a:lnTo>
                  <a:lnTo>
                    <a:pt x="2109" y="2327"/>
                  </a:lnTo>
                  <a:lnTo>
                    <a:pt x="2164" y="2306"/>
                  </a:lnTo>
                  <a:lnTo>
                    <a:pt x="2192" y="2295"/>
                  </a:lnTo>
                  <a:lnTo>
                    <a:pt x="2219" y="2282"/>
                  </a:lnTo>
                  <a:lnTo>
                    <a:pt x="2246" y="2271"/>
                  </a:lnTo>
                  <a:lnTo>
                    <a:pt x="2272" y="2257"/>
                  </a:lnTo>
                  <a:lnTo>
                    <a:pt x="2299" y="2243"/>
                  </a:lnTo>
                  <a:lnTo>
                    <a:pt x="2324" y="2228"/>
                  </a:lnTo>
                  <a:lnTo>
                    <a:pt x="2350" y="2213"/>
                  </a:lnTo>
                  <a:lnTo>
                    <a:pt x="2375" y="2197"/>
                  </a:lnTo>
                  <a:lnTo>
                    <a:pt x="2399" y="2180"/>
                  </a:lnTo>
                  <a:lnTo>
                    <a:pt x="2422" y="2162"/>
                  </a:lnTo>
                  <a:lnTo>
                    <a:pt x="2445" y="2144"/>
                  </a:lnTo>
                  <a:lnTo>
                    <a:pt x="2468" y="2124"/>
                  </a:lnTo>
                  <a:close/>
                  <a:moveTo>
                    <a:pt x="2555" y="1677"/>
                  </a:moveTo>
                  <a:lnTo>
                    <a:pt x="2552" y="1650"/>
                  </a:lnTo>
                  <a:lnTo>
                    <a:pt x="2549" y="1621"/>
                  </a:lnTo>
                  <a:lnTo>
                    <a:pt x="2546" y="1593"/>
                  </a:lnTo>
                  <a:lnTo>
                    <a:pt x="2541" y="1566"/>
                  </a:lnTo>
                  <a:lnTo>
                    <a:pt x="2536" y="1538"/>
                  </a:lnTo>
                  <a:lnTo>
                    <a:pt x="2531" y="1510"/>
                  </a:lnTo>
                  <a:lnTo>
                    <a:pt x="2524" y="1483"/>
                  </a:lnTo>
                  <a:lnTo>
                    <a:pt x="2517" y="1455"/>
                  </a:lnTo>
                  <a:lnTo>
                    <a:pt x="2501" y="1401"/>
                  </a:lnTo>
                  <a:lnTo>
                    <a:pt x="2483" y="1347"/>
                  </a:lnTo>
                  <a:lnTo>
                    <a:pt x="2464" y="1295"/>
                  </a:lnTo>
                  <a:lnTo>
                    <a:pt x="2442" y="1242"/>
                  </a:lnTo>
                  <a:lnTo>
                    <a:pt x="2420" y="1260"/>
                  </a:lnTo>
                  <a:lnTo>
                    <a:pt x="2397" y="1279"/>
                  </a:lnTo>
                  <a:lnTo>
                    <a:pt x="2373" y="1295"/>
                  </a:lnTo>
                  <a:lnTo>
                    <a:pt x="2349" y="1311"/>
                  </a:lnTo>
                  <a:lnTo>
                    <a:pt x="2324" y="1327"/>
                  </a:lnTo>
                  <a:lnTo>
                    <a:pt x="2299" y="1341"/>
                  </a:lnTo>
                  <a:lnTo>
                    <a:pt x="2274" y="1355"/>
                  </a:lnTo>
                  <a:lnTo>
                    <a:pt x="2247" y="1369"/>
                  </a:lnTo>
                  <a:lnTo>
                    <a:pt x="2221" y="1381"/>
                  </a:lnTo>
                  <a:lnTo>
                    <a:pt x="2194" y="1393"/>
                  </a:lnTo>
                  <a:lnTo>
                    <a:pt x="2168" y="1404"/>
                  </a:lnTo>
                  <a:lnTo>
                    <a:pt x="2140" y="1415"/>
                  </a:lnTo>
                  <a:lnTo>
                    <a:pt x="2086" y="1434"/>
                  </a:lnTo>
                  <a:lnTo>
                    <a:pt x="2031" y="1452"/>
                  </a:lnTo>
                  <a:lnTo>
                    <a:pt x="2043" y="1508"/>
                  </a:lnTo>
                  <a:lnTo>
                    <a:pt x="2054" y="1566"/>
                  </a:lnTo>
                  <a:lnTo>
                    <a:pt x="2064" y="1622"/>
                  </a:lnTo>
                  <a:lnTo>
                    <a:pt x="2073" y="1680"/>
                  </a:lnTo>
                  <a:lnTo>
                    <a:pt x="2080" y="1737"/>
                  </a:lnTo>
                  <a:lnTo>
                    <a:pt x="2087" y="1795"/>
                  </a:lnTo>
                  <a:lnTo>
                    <a:pt x="2092" y="1852"/>
                  </a:lnTo>
                  <a:lnTo>
                    <a:pt x="2095" y="1910"/>
                  </a:lnTo>
                  <a:lnTo>
                    <a:pt x="2157" y="1890"/>
                  </a:lnTo>
                  <a:lnTo>
                    <a:pt x="2218" y="1870"/>
                  </a:lnTo>
                  <a:lnTo>
                    <a:pt x="2248" y="1858"/>
                  </a:lnTo>
                  <a:lnTo>
                    <a:pt x="2278" y="1846"/>
                  </a:lnTo>
                  <a:lnTo>
                    <a:pt x="2308" y="1833"/>
                  </a:lnTo>
                  <a:lnTo>
                    <a:pt x="2338" y="1819"/>
                  </a:lnTo>
                  <a:lnTo>
                    <a:pt x="2367" y="1804"/>
                  </a:lnTo>
                  <a:lnTo>
                    <a:pt x="2396" y="1789"/>
                  </a:lnTo>
                  <a:lnTo>
                    <a:pt x="2425" y="1773"/>
                  </a:lnTo>
                  <a:lnTo>
                    <a:pt x="2452" y="1756"/>
                  </a:lnTo>
                  <a:lnTo>
                    <a:pt x="2479" y="1737"/>
                  </a:lnTo>
                  <a:lnTo>
                    <a:pt x="2505" y="1719"/>
                  </a:lnTo>
                  <a:lnTo>
                    <a:pt x="2531" y="1699"/>
                  </a:lnTo>
                  <a:lnTo>
                    <a:pt x="2555" y="1677"/>
                  </a:lnTo>
                  <a:close/>
                  <a:moveTo>
                    <a:pt x="2426" y="1205"/>
                  </a:moveTo>
                  <a:lnTo>
                    <a:pt x="2400" y="1152"/>
                  </a:lnTo>
                  <a:lnTo>
                    <a:pt x="2373" y="1099"/>
                  </a:lnTo>
                  <a:lnTo>
                    <a:pt x="2344" y="1047"/>
                  </a:lnTo>
                  <a:lnTo>
                    <a:pt x="2314" y="996"/>
                  </a:lnTo>
                  <a:lnTo>
                    <a:pt x="2283" y="947"/>
                  </a:lnTo>
                  <a:lnTo>
                    <a:pt x="2251" y="897"/>
                  </a:lnTo>
                  <a:lnTo>
                    <a:pt x="2216" y="849"/>
                  </a:lnTo>
                  <a:lnTo>
                    <a:pt x="2181" y="802"/>
                  </a:lnTo>
                  <a:lnTo>
                    <a:pt x="2164" y="816"/>
                  </a:lnTo>
                  <a:lnTo>
                    <a:pt x="2147" y="827"/>
                  </a:lnTo>
                  <a:lnTo>
                    <a:pt x="2130" y="840"/>
                  </a:lnTo>
                  <a:lnTo>
                    <a:pt x="2112" y="851"/>
                  </a:lnTo>
                  <a:lnTo>
                    <a:pt x="2075" y="872"/>
                  </a:lnTo>
                  <a:lnTo>
                    <a:pt x="2039" y="892"/>
                  </a:lnTo>
                  <a:lnTo>
                    <a:pt x="2001" y="910"/>
                  </a:lnTo>
                  <a:lnTo>
                    <a:pt x="1961" y="926"/>
                  </a:lnTo>
                  <a:lnTo>
                    <a:pt x="1921" y="941"/>
                  </a:lnTo>
                  <a:lnTo>
                    <a:pt x="1881" y="955"/>
                  </a:lnTo>
                  <a:lnTo>
                    <a:pt x="1902" y="1011"/>
                  </a:lnTo>
                  <a:lnTo>
                    <a:pt x="1922" y="1068"/>
                  </a:lnTo>
                  <a:lnTo>
                    <a:pt x="1941" y="1125"/>
                  </a:lnTo>
                  <a:lnTo>
                    <a:pt x="1959" y="1182"/>
                  </a:lnTo>
                  <a:lnTo>
                    <a:pt x="1976" y="1240"/>
                  </a:lnTo>
                  <a:lnTo>
                    <a:pt x="1993" y="1297"/>
                  </a:lnTo>
                  <a:lnTo>
                    <a:pt x="2008" y="1356"/>
                  </a:lnTo>
                  <a:lnTo>
                    <a:pt x="2023" y="1414"/>
                  </a:lnTo>
                  <a:lnTo>
                    <a:pt x="2077" y="1396"/>
                  </a:lnTo>
                  <a:lnTo>
                    <a:pt x="2130" y="1377"/>
                  </a:lnTo>
                  <a:lnTo>
                    <a:pt x="2157" y="1366"/>
                  </a:lnTo>
                  <a:lnTo>
                    <a:pt x="2184" y="1355"/>
                  </a:lnTo>
                  <a:lnTo>
                    <a:pt x="2209" y="1343"/>
                  </a:lnTo>
                  <a:lnTo>
                    <a:pt x="2236" y="1331"/>
                  </a:lnTo>
                  <a:lnTo>
                    <a:pt x="2261" y="1318"/>
                  </a:lnTo>
                  <a:lnTo>
                    <a:pt x="2286" y="1304"/>
                  </a:lnTo>
                  <a:lnTo>
                    <a:pt x="2311" y="1289"/>
                  </a:lnTo>
                  <a:lnTo>
                    <a:pt x="2335" y="1274"/>
                  </a:lnTo>
                  <a:lnTo>
                    <a:pt x="2358" y="1258"/>
                  </a:lnTo>
                  <a:lnTo>
                    <a:pt x="2381" y="1242"/>
                  </a:lnTo>
                  <a:lnTo>
                    <a:pt x="2404" y="1223"/>
                  </a:lnTo>
                  <a:lnTo>
                    <a:pt x="2426" y="1205"/>
                  </a:lnTo>
                  <a:close/>
                  <a:moveTo>
                    <a:pt x="2153" y="766"/>
                  </a:moveTo>
                  <a:lnTo>
                    <a:pt x="2131" y="738"/>
                  </a:lnTo>
                  <a:lnTo>
                    <a:pt x="2108" y="711"/>
                  </a:lnTo>
                  <a:lnTo>
                    <a:pt x="2085" y="683"/>
                  </a:lnTo>
                  <a:lnTo>
                    <a:pt x="2061" y="657"/>
                  </a:lnTo>
                  <a:lnTo>
                    <a:pt x="2037" y="630"/>
                  </a:lnTo>
                  <a:lnTo>
                    <a:pt x="2012" y="605"/>
                  </a:lnTo>
                  <a:lnTo>
                    <a:pt x="1988" y="578"/>
                  </a:lnTo>
                  <a:lnTo>
                    <a:pt x="1963" y="554"/>
                  </a:lnTo>
                  <a:lnTo>
                    <a:pt x="1938" y="571"/>
                  </a:lnTo>
                  <a:lnTo>
                    <a:pt x="1914" y="586"/>
                  </a:lnTo>
                  <a:lnTo>
                    <a:pt x="1888" y="601"/>
                  </a:lnTo>
                  <a:lnTo>
                    <a:pt x="1861" y="615"/>
                  </a:lnTo>
                  <a:lnTo>
                    <a:pt x="1835" y="627"/>
                  </a:lnTo>
                  <a:lnTo>
                    <a:pt x="1807" y="638"/>
                  </a:lnTo>
                  <a:lnTo>
                    <a:pt x="1779" y="649"/>
                  </a:lnTo>
                  <a:lnTo>
                    <a:pt x="1752" y="658"/>
                  </a:lnTo>
                  <a:lnTo>
                    <a:pt x="1767" y="689"/>
                  </a:lnTo>
                  <a:lnTo>
                    <a:pt x="1782" y="721"/>
                  </a:lnTo>
                  <a:lnTo>
                    <a:pt x="1797" y="752"/>
                  </a:lnTo>
                  <a:lnTo>
                    <a:pt x="1811" y="784"/>
                  </a:lnTo>
                  <a:lnTo>
                    <a:pt x="1826" y="816"/>
                  </a:lnTo>
                  <a:lnTo>
                    <a:pt x="1838" y="848"/>
                  </a:lnTo>
                  <a:lnTo>
                    <a:pt x="1852" y="880"/>
                  </a:lnTo>
                  <a:lnTo>
                    <a:pt x="1865" y="912"/>
                  </a:lnTo>
                  <a:lnTo>
                    <a:pt x="1903" y="900"/>
                  </a:lnTo>
                  <a:lnTo>
                    <a:pt x="1942" y="885"/>
                  </a:lnTo>
                  <a:lnTo>
                    <a:pt x="1979" y="870"/>
                  </a:lnTo>
                  <a:lnTo>
                    <a:pt x="2016" y="852"/>
                  </a:lnTo>
                  <a:lnTo>
                    <a:pt x="2051" y="833"/>
                  </a:lnTo>
                  <a:lnTo>
                    <a:pt x="2087" y="813"/>
                  </a:lnTo>
                  <a:lnTo>
                    <a:pt x="2120" y="790"/>
                  </a:lnTo>
                  <a:lnTo>
                    <a:pt x="2153" y="766"/>
                  </a:lnTo>
                  <a:close/>
                  <a:moveTo>
                    <a:pt x="1934" y="526"/>
                  </a:moveTo>
                  <a:lnTo>
                    <a:pt x="1906" y="501"/>
                  </a:lnTo>
                  <a:lnTo>
                    <a:pt x="1879" y="476"/>
                  </a:lnTo>
                  <a:lnTo>
                    <a:pt x="1850" y="451"/>
                  </a:lnTo>
                  <a:lnTo>
                    <a:pt x="1821" y="427"/>
                  </a:lnTo>
                  <a:lnTo>
                    <a:pt x="1791" y="403"/>
                  </a:lnTo>
                  <a:lnTo>
                    <a:pt x="1761" y="381"/>
                  </a:lnTo>
                  <a:lnTo>
                    <a:pt x="1730" y="359"/>
                  </a:lnTo>
                  <a:lnTo>
                    <a:pt x="1699" y="339"/>
                  </a:lnTo>
                  <a:lnTo>
                    <a:pt x="1687" y="347"/>
                  </a:lnTo>
                  <a:lnTo>
                    <a:pt x="1676" y="355"/>
                  </a:lnTo>
                  <a:lnTo>
                    <a:pt x="1664" y="363"/>
                  </a:lnTo>
                  <a:lnTo>
                    <a:pt x="1652" y="370"/>
                  </a:lnTo>
                  <a:lnTo>
                    <a:pt x="1626" y="382"/>
                  </a:lnTo>
                  <a:lnTo>
                    <a:pt x="1600" y="394"/>
                  </a:lnTo>
                  <a:lnTo>
                    <a:pt x="1618" y="422"/>
                  </a:lnTo>
                  <a:lnTo>
                    <a:pt x="1637" y="449"/>
                  </a:lnTo>
                  <a:lnTo>
                    <a:pt x="1654" y="478"/>
                  </a:lnTo>
                  <a:lnTo>
                    <a:pt x="1671" y="506"/>
                  </a:lnTo>
                  <a:lnTo>
                    <a:pt x="1687" y="534"/>
                  </a:lnTo>
                  <a:lnTo>
                    <a:pt x="1703" y="564"/>
                  </a:lnTo>
                  <a:lnTo>
                    <a:pt x="1720" y="593"/>
                  </a:lnTo>
                  <a:lnTo>
                    <a:pt x="1735" y="623"/>
                  </a:lnTo>
                  <a:lnTo>
                    <a:pt x="1761" y="614"/>
                  </a:lnTo>
                  <a:lnTo>
                    <a:pt x="1786" y="605"/>
                  </a:lnTo>
                  <a:lnTo>
                    <a:pt x="1813" y="594"/>
                  </a:lnTo>
                  <a:lnTo>
                    <a:pt x="1838" y="583"/>
                  </a:lnTo>
                  <a:lnTo>
                    <a:pt x="1864" y="570"/>
                  </a:lnTo>
                  <a:lnTo>
                    <a:pt x="1888" y="557"/>
                  </a:lnTo>
                  <a:lnTo>
                    <a:pt x="1911" y="543"/>
                  </a:lnTo>
                  <a:lnTo>
                    <a:pt x="1934" y="526"/>
                  </a:lnTo>
                  <a:close/>
                  <a:moveTo>
                    <a:pt x="1460" y="280"/>
                  </a:moveTo>
                  <a:lnTo>
                    <a:pt x="1450" y="284"/>
                  </a:lnTo>
                  <a:lnTo>
                    <a:pt x="1438" y="288"/>
                  </a:lnTo>
                  <a:lnTo>
                    <a:pt x="1426" y="291"/>
                  </a:lnTo>
                  <a:lnTo>
                    <a:pt x="1414" y="294"/>
                  </a:lnTo>
                  <a:lnTo>
                    <a:pt x="1414" y="392"/>
                  </a:lnTo>
                  <a:lnTo>
                    <a:pt x="1445" y="389"/>
                  </a:lnTo>
                  <a:lnTo>
                    <a:pt x="1476" y="386"/>
                  </a:lnTo>
                  <a:lnTo>
                    <a:pt x="1508" y="380"/>
                  </a:lnTo>
                  <a:lnTo>
                    <a:pt x="1538" y="373"/>
                  </a:lnTo>
                  <a:lnTo>
                    <a:pt x="1519" y="349"/>
                  </a:lnTo>
                  <a:lnTo>
                    <a:pt x="1501" y="326"/>
                  </a:lnTo>
                  <a:lnTo>
                    <a:pt x="1481" y="303"/>
                  </a:lnTo>
                  <a:lnTo>
                    <a:pt x="1460" y="280"/>
                  </a:lnTo>
                  <a:close/>
                  <a:moveTo>
                    <a:pt x="1880" y="2583"/>
                  </a:moveTo>
                  <a:lnTo>
                    <a:pt x="1897" y="2563"/>
                  </a:lnTo>
                  <a:lnTo>
                    <a:pt x="1914" y="2543"/>
                  </a:lnTo>
                  <a:lnTo>
                    <a:pt x="1929" y="2522"/>
                  </a:lnTo>
                  <a:lnTo>
                    <a:pt x="1944" y="2500"/>
                  </a:lnTo>
                  <a:lnTo>
                    <a:pt x="1958" y="2477"/>
                  </a:lnTo>
                  <a:lnTo>
                    <a:pt x="1970" y="2454"/>
                  </a:lnTo>
                  <a:lnTo>
                    <a:pt x="1981" y="2430"/>
                  </a:lnTo>
                  <a:lnTo>
                    <a:pt x="1991" y="2405"/>
                  </a:lnTo>
                  <a:lnTo>
                    <a:pt x="1957" y="2415"/>
                  </a:lnTo>
                  <a:lnTo>
                    <a:pt x="1921" y="2423"/>
                  </a:lnTo>
                  <a:lnTo>
                    <a:pt x="1885" y="2431"/>
                  </a:lnTo>
                  <a:lnTo>
                    <a:pt x="1850" y="2439"/>
                  </a:lnTo>
                  <a:lnTo>
                    <a:pt x="1814" y="2446"/>
                  </a:lnTo>
                  <a:lnTo>
                    <a:pt x="1777" y="2452"/>
                  </a:lnTo>
                  <a:lnTo>
                    <a:pt x="1741" y="2457"/>
                  </a:lnTo>
                  <a:lnTo>
                    <a:pt x="1706" y="2462"/>
                  </a:lnTo>
                  <a:lnTo>
                    <a:pt x="1633" y="2471"/>
                  </a:lnTo>
                  <a:lnTo>
                    <a:pt x="1561" y="2477"/>
                  </a:lnTo>
                  <a:lnTo>
                    <a:pt x="1487" y="2482"/>
                  </a:lnTo>
                  <a:lnTo>
                    <a:pt x="1414" y="2483"/>
                  </a:lnTo>
                  <a:lnTo>
                    <a:pt x="1414" y="2664"/>
                  </a:lnTo>
                  <a:lnTo>
                    <a:pt x="1444" y="2664"/>
                  </a:lnTo>
                  <a:lnTo>
                    <a:pt x="1473" y="2662"/>
                  </a:lnTo>
                  <a:lnTo>
                    <a:pt x="1503" y="2660"/>
                  </a:lnTo>
                  <a:lnTo>
                    <a:pt x="1533" y="2658"/>
                  </a:lnTo>
                  <a:lnTo>
                    <a:pt x="1562" y="2655"/>
                  </a:lnTo>
                  <a:lnTo>
                    <a:pt x="1592" y="2652"/>
                  </a:lnTo>
                  <a:lnTo>
                    <a:pt x="1620" y="2647"/>
                  </a:lnTo>
                  <a:lnTo>
                    <a:pt x="1650" y="2643"/>
                  </a:lnTo>
                  <a:lnTo>
                    <a:pt x="1679" y="2637"/>
                  </a:lnTo>
                  <a:lnTo>
                    <a:pt x="1708" y="2631"/>
                  </a:lnTo>
                  <a:lnTo>
                    <a:pt x="1737" y="2624"/>
                  </a:lnTo>
                  <a:lnTo>
                    <a:pt x="1766" y="2617"/>
                  </a:lnTo>
                  <a:lnTo>
                    <a:pt x="1794" y="2609"/>
                  </a:lnTo>
                  <a:lnTo>
                    <a:pt x="1823" y="2601"/>
                  </a:lnTo>
                  <a:lnTo>
                    <a:pt x="1851" y="2592"/>
                  </a:lnTo>
                  <a:lnTo>
                    <a:pt x="1880" y="2583"/>
                  </a:lnTo>
                  <a:close/>
                  <a:moveTo>
                    <a:pt x="2008" y="2361"/>
                  </a:moveTo>
                  <a:lnTo>
                    <a:pt x="2016" y="2336"/>
                  </a:lnTo>
                  <a:lnTo>
                    <a:pt x="2023" y="2312"/>
                  </a:lnTo>
                  <a:lnTo>
                    <a:pt x="2028" y="2287"/>
                  </a:lnTo>
                  <a:lnTo>
                    <a:pt x="2034" y="2263"/>
                  </a:lnTo>
                  <a:lnTo>
                    <a:pt x="2039" y="2237"/>
                  </a:lnTo>
                  <a:lnTo>
                    <a:pt x="2043" y="2213"/>
                  </a:lnTo>
                  <a:lnTo>
                    <a:pt x="2047" y="2188"/>
                  </a:lnTo>
                  <a:lnTo>
                    <a:pt x="2050" y="2162"/>
                  </a:lnTo>
                  <a:lnTo>
                    <a:pt x="2055" y="2112"/>
                  </a:lnTo>
                  <a:lnTo>
                    <a:pt x="2057" y="2062"/>
                  </a:lnTo>
                  <a:lnTo>
                    <a:pt x="2058" y="2011"/>
                  </a:lnTo>
                  <a:lnTo>
                    <a:pt x="2058" y="1961"/>
                  </a:lnTo>
                  <a:lnTo>
                    <a:pt x="2019" y="1971"/>
                  </a:lnTo>
                  <a:lnTo>
                    <a:pt x="1979" y="1980"/>
                  </a:lnTo>
                  <a:lnTo>
                    <a:pt x="1940" y="1988"/>
                  </a:lnTo>
                  <a:lnTo>
                    <a:pt x="1899" y="1996"/>
                  </a:lnTo>
                  <a:lnTo>
                    <a:pt x="1859" y="2005"/>
                  </a:lnTo>
                  <a:lnTo>
                    <a:pt x="1820" y="2010"/>
                  </a:lnTo>
                  <a:lnTo>
                    <a:pt x="1779" y="2017"/>
                  </a:lnTo>
                  <a:lnTo>
                    <a:pt x="1739" y="2022"/>
                  </a:lnTo>
                  <a:lnTo>
                    <a:pt x="1698" y="2028"/>
                  </a:lnTo>
                  <a:lnTo>
                    <a:pt x="1657" y="2031"/>
                  </a:lnTo>
                  <a:lnTo>
                    <a:pt x="1617" y="2034"/>
                  </a:lnTo>
                  <a:lnTo>
                    <a:pt x="1577" y="2038"/>
                  </a:lnTo>
                  <a:lnTo>
                    <a:pt x="1495" y="2043"/>
                  </a:lnTo>
                  <a:lnTo>
                    <a:pt x="1414" y="2045"/>
                  </a:lnTo>
                  <a:lnTo>
                    <a:pt x="1414" y="2443"/>
                  </a:lnTo>
                  <a:lnTo>
                    <a:pt x="1489" y="2442"/>
                  </a:lnTo>
                  <a:lnTo>
                    <a:pt x="1564" y="2438"/>
                  </a:lnTo>
                  <a:lnTo>
                    <a:pt x="1602" y="2434"/>
                  </a:lnTo>
                  <a:lnTo>
                    <a:pt x="1639" y="2431"/>
                  </a:lnTo>
                  <a:lnTo>
                    <a:pt x="1677" y="2426"/>
                  </a:lnTo>
                  <a:lnTo>
                    <a:pt x="1714" y="2422"/>
                  </a:lnTo>
                  <a:lnTo>
                    <a:pt x="1752" y="2417"/>
                  </a:lnTo>
                  <a:lnTo>
                    <a:pt x="1789" y="2410"/>
                  </a:lnTo>
                  <a:lnTo>
                    <a:pt x="1826" y="2403"/>
                  </a:lnTo>
                  <a:lnTo>
                    <a:pt x="1862" y="2396"/>
                  </a:lnTo>
                  <a:lnTo>
                    <a:pt x="1899" y="2388"/>
                  </a:lnTo>
                  <a:lnTo>
                    <a:pt x="1936" y="2380"/>
                  </a:lnTo>
                  <a:lnTo>
                    <a:pt x="1972" y="2370"/>
                  </a:lnTo>
                  <a:lnTo>
                    <a:pt x="2008" y="2361"/>
                  </a:lnTo>
                  <a:close/>
                  <a:moveTo>
                    <a:pt x="2057" y="1920"/>
                  </a:moveTo>
                  <a:lnTo>
                    <a:pt x="2054" y="1863"/>
                  </a:lnTo>
                  <a:lnTo>
                    <a:pt x="2049" y="1805"/>
                  </a:lnTo>
                  <a:lnTo>
                    <a:pt x="2043" y="1748"/>
                  </a:lnTo>
                  <a:lnTo>
                    <a:pt x="2035" y="1690"/>
                  </a:lnTo>
                  <a:lnTo>
                    <a:pt x="2026" y="1634"/>
                  </a:lnTo>
                  <a:lnTo>
                    <a:pt x="2017" y="1576"/>
                  </a:lnTo>
                  <a:lnTo>
                    <a:pt x="2005" y="1519"/>
                  </a:lnTo>
                  <a:lnTo>
                    <a:pt x="1994" y="1463"/>
                  </a:lnTo>
                  <a:lnTo>
                    <a:pt x="1958" y="1472"/>
                  </a:lnTo>
                  <a:lnTo>
                    <a:pt x="1922" y="1481"/>
                  </a:lnTo>
                  <a:lnTo>
                    <a:pt x="1888" y="1490"/>
                  </a:lnTo>
                  <a:lnTo>
                    <a:pt x="1851" y="1496"/>
                  </a:lnTo>
                  <a:lnTo>
                    <a:pt x="1815" y="1503"/>
                  </a:lnTo>
                  <a:lnTo>
                    <a:pt x="1779" y="1510"/>
                  </a:lnTo>
                  <a:lnTo>
                    <a:pt x="1743" y="1515"/>
                  </a:lnTo>
                  <a:lnTo>
                    <a:pt x="1707" y="1521"/>
                  </a:lnTo>
                  <a:lnTo>
                    <a:pt x="1633" y="1529"/>
                  </a:lnTo>
                  <a:lnTo>
                    <a:pt x="1561" y="1534"/>
                  </a:lnTo>
                  <a:lnTo>
                    <a:pt x="1487" y="1538"/>
                  </a:lnTo>
                  <a:lnTo>
                    <a:pt x="1414" y="1539"/>
                  </a:lnTo>
                  <a:lnTo>
                    <a:pt x="1414" y="2006"/>
                  </a:lnTo>
                  <a:lnTo>
                    <a:pt x="1496" y="2003"/>
                  </a:lnTo>
                  <a:lnTo>
                    <a:pt x="1577" y="1999"/>
                  </a:lnTo>
                  <a:lnTo>
                    <a:pt x="1617" y="1996"/>
                  </a:lnTo>
                  <a:lnTo>
                    <a:pt x="1657" y="1992"/>
                  </a:lnTo>
                  <a:lnTo>
                    <a:pt x="1698" y="1988"/>
                  </a:lnTo>
                  <a:lnTo>
                    <a:pt x="1738" y="1983"/>
                  </a:lnTo>
                  <a:lnTo>
                    <a:pt x="1778" y="1978"/>
                  </a:lnTo>
                  <a:lnTo>
                    <a:pt x="1819" y="1971"/>
                  </a:lnTo>
                  <a:lnTo>
                    <a:pt x="1859" y="1964"/>
                  </a:lnTo>
                  <a:lnTo>
                    <a:pt x="1898" y="1957"/>
                  </a:lnTo>
                  <a:lnTo>
                    <a:pt x="1938" y="1949"/>
                  </a:lnTo>
                  <a:lnTo>
                    <a:pt x="1978" y="1940"/>
                  </a:lnTo>
                  <a:lnTo>
                    <a:pt x="2018" y="1931"/>
                  </a:lnTo>
                  <a:lnTo>
                    <a:pt x="2057" y="1920"/>
                  </a:lnTo>
                  <a:close/>
                  <a:moveTo>
                    <a:pt x="1984" y="1425"/>
                  </a:moveTo>
                  <a:lnTo>
                    <a:pt x="1971" y="1366"/>
                  </a:lnTo>
                  <a:lnTo>
                    <a:pt x="1956" y="1309"/>
                  </a:lnTo>
                  <a:lnTo>
                    <a:pt x="1940" y="1251"/>
                  </a:lnTo>
                  <a:lnTo>
                    <a:pt x="1922" y="1193"/>
                  </a:lnTo>
                  <a:lnTo>
                    <a:pt x="1904" y="1136"/>
                  </a:lnTo>
                  <a:lnTo>
                    <a:pt x="1884" y="1079"/>
                  </a:lnTo>
                  <a:lnTo>
                    <a:pt x="1865" y="1023"/>
                  </a:lnTo>
                  <a:lnTo>
                    <a:pt x="1844" y="966"/>
                  </a:lnTo>
                  <a:lnTo>
                    <a:pt x="1791" y="981"/>
                  </a:lnTo>
                  <a:lnTo>
                    <a:pt x="1738" y="993"/>
                  </a:lnTo>
                  <a:lnTo>
                    <a:pt x="1685" y="1003"/>
                  </a:lnTo>
                  <a:lnTo>
                    <a:pt x="1631" y="1013"/>
                  </a:lnTo>
                  <a:lnTo>
                    <a:pt x="1577" y="1019"/>
                  </a:lnTo>
                  <a:lnTo>
                    <a:pt x="1523" y="1024"/>
                  </a:lnTo>
                  <a:lnTo>
                    <a:pt x="1468" y="1028"/>
                  </a:lnTo>
                  <a:lnTo>
                    <a:pt x="1414" y="1030"/>
                  </a:lnTo>
                  <a:lnTo>
                    <a:pt x="1414" y="1500"/>
                  </a:lnTo>
                  <a:lnTo>
                    <a:pt x="1487" y="1499"/>
                  </a:lnTo>
                  <a:lnTo>
                    <a:pt x="1558" y="1495"/>
                  </a:lnTo>
                  <a:lnTo>
                    <a:pt x="1630" y="1488"/>
                  </a:lnTo>
                  <a:lnTo>
                    <a:pt x="1702" y="1480"/>
                  </a:lnTo>
                  <a:lnTo>
                    <a:pt x="1738" y="1476"/>
                  </a:lnTo>
                  <a:lnTo>
                    <a:pt x="1774" y="1470"/>
                  </a:lnTo>
                  <a:lnTo>
                    <a:pt x="1808" y="1464"/>
                  </a:lnTo>
                  <a:lnTo>
                    <a:pt x="1844" y="1457"/>
                  </a:lnTo>
                  <a:lnTo>
                    <a:pt x="1880" y="1450"/>
                  </a:lnTo>
                  <a:lnTo>
                    <a:pt x="1914" y="1442"/>
                  </a:lnTo>
                  <a:lnTo>
                    <a:pt x="1950" y="1434"/>
                  </a:lnTo>
                  <a:lnTo>
                    <a:pt x="1984" y="1425"/>
                  </a:lnTo>
                  <a:close/>
                  <a:moveTo>
                    <a:pt x="1827" y="924"/>
                  </a:moveTo>
                  <a:lnTo>
                    <a:pt x="1814" y="892"/>
                  </a:lnTo>
                  <a:lnTo>
                    <a:pt x="1801" y="859"/>
                  </a:lnTo>
                  <a:lnTo>
                    <a:pt x="1787" y="827"/>
                  </a:lnTo>
                  <a:lnTo>
                    <a:pt x="1774" y="795"/>
                  </a:lnTo>
                  <a:lnTo>
                    <a:pt x="1759" y="764"/>
                  </a:lnTo>
                  <a:lnTo>
                    <a:pt x="1745" y="731"/>
                  </a:lnTo>
                  <a:lnTo>
                    <a:pt x="1730" y="700"/>
                  </a:lnTo>
                  <a:lnTo>
                    <a:pt x="1714" y="669"/>
                  </a:lnTo>
                  <a:lnTo>
                    <a:pt x="1677" y="678"/>
                  </a:lnTo>
                  <a:lnTo>
                    <a:pt x="1640" y="687"/>
                  </a:lnTo>
                  <a:lnTo>
                    <a:pt x="1603" y="693"/>
                  </a:lnTo>
                  <a:lnTo>
                    <a:pt x="1565" y="699"/>
                  </a:lnTo>
                  <a:lnTo>
                    <a:pt x="1528" y="704"/>
                  </a:lnTo>
                  <a:lnTo>
                    <a:pt x="1490" y="707"/>
                  </a:lnTo>
                  <a:lnTo>
                    <a:pt x="1452" y="711"/>
                  </a:lnTo>
                  <a:lnTo>
                    <a:pt x="1414" y="712"/>
                  </a:lnTo>
                  <a:lnTo>
                    <a:pt x="1414" y="984"/>
                  </a:lnTo>
                  <a:lnTo>
                    <a:pt x="1466" y="981"/>
                  </a:lnTo>
                  <a:lnTo>
                    <a:pt x="1519" y="978"/>
                  </a:lnTo>
                  <a:lnTo>
                    <a:pt x="1571" y="973"/>
                  </a:lnTo>
                  <a:lnTo>
                    <a:pt x="1623" y="966"/>
                  </a:lnTo>
                  <a:lnTo>
                    <a:pt x="1675" y="958"/>
                  </a:lnTo>
                  <a:lnTo>
                    <a:pt x="1725" y="949"/>
                  </a:lnTo>
                  <a:lnTo>
                    <a:pt x="1777" y="938"/>
                  </a:lnTo>
                  <a:lnTo>
                    <a:pt x="1827" y="924"/>
                  </a:lnTo>
                  <a:close/>
                  <a:moveTo>
                    <a:pt x="1696" y="634"/>
                  </a:moveTo>
                  <a:lnTo>
                    <a:pt x="1680" y="605"/>
                  </a:lnTo>
                  <a:lnTo>
                    <a:pt x="1665" y="576"/>
                  </a:lnTo>
                  <a:lnTo>
                    <a:pt x="1649" y="547"/>
                  </a:lnTo>
                  <a:lnTo>
                    <a:pt x="1633" y="518"/>
                  </a:lnTo>
                  <a:lnTo>
                    <a:pt x="1616" y="490"/>
                  </a:lnTo>
                  <a:lnTo>
                    <a:pt x="1599" y="462"/>
                  </a:lnTo>
                  <a:lnTo>
                    <a:pt x="1580" y="434"/>
                  </a:lnTo>
                  <a:lnTo>
                    <a:pt x="1562" y="407"/>
                  </a:lnTo>
                  <a:lnTo>
                    <a:pt x="1543" y="411"/>
                  </a:lnTo>
                  <a:lnTo>
                    <a:pt x="1525" y="416"/>
                  </a:lnTo>
                  <a:lnTo>
                    <a:pt x="1508" y="420"/>
                  </a:lnTo>
                  <a:lnTo>
                    <a:pt x="1489" y="423"/>
                  </a:lnTo>
                  <a:lnTo>
                    <a:pt x="1451" y="428"/>
                  </a:lnTo>
                  <a:lnTo>
                    <a:pt x="1414" y="431"/>
                  </a:lnTo>
                  <a:lnTo>
                    <a:pt x="1414" y="673"/>
                  </a:lnTo>
                  <a:lnTo>
                    <a:pt x="1450" y="672"/>
                  </a:lnTo>
                  <a:lnTo>
                    <a:pt x="1486" y="669"/>
                  </a:lnTo>
                  <a:lnTo>
                    <a:pt x="1521" y="666"/>
                  </a:lnTo>
                  <a:lnTo>
                    <a:pt x="1556" y="661"/>
                  </a:lnTo>
                  <a:lnTo>
                    <a:pt x="1592" y="657"/>
                  </a:lnTo>
                  <a:lnTo>
                    <a:pt x="1626" y="650"/>
                  </a:lnTo>
                  <a:lnTo>
                    <a:pt x="1662" y="643"/>
                  </a:lnTo>
                  <a:lnTo>
                    <a:pt x="1696" y="634"/>
                  </a:lnTo>
                  <a:close/>
                  <a:moveTo>
                    <a:pt x="1367" y="67"/>
                  </a:moveTo>
                  <a:lnTo>
                    <a:pt x="1342" y="68"/>
                  </a:lnTo>
                  <a:lnTo>
                    <a:pt x="1315" y="69"/>
                  </a:lnTo>
                  <a:lnTo>
                    <a:pt x="1289" y="71"/>
                  </a:lnTo>
                  <a:lnTo>
                    <a:pt x="1263" y="75"/>
                  </a:lnTo>
                  <a:lnTo>
                    <a:pt x="1282" y="83"/>
                  </a:lnTo>
                  <a:lnTo>
                    <a:pt x="1299" y="93"/>
                  </a:lnTo>
                  <a:lnTo>
                    <a:pt x="1308" y="99"/>
                  </a:lnTo>
                  <a:lnTo>
                    <a:pt x="1315" y="106"/>
                  </a:lnTo>
                  <a:lnTo>
                    <a:pt x="1322" y="113"/>
                  </a:lnTo>
                  <a:lnTo>
                    <a:pt x="1329" y="121"/>
                  </a:lnTo>
                  <a:lnTo>
                    <a:pt x="1338" y="120"/>
                  </a:lnTo>
                  <a:lnTo>
                    <a:pt x="1349" y="117"/>
                  </a:lnTo>
                  <a:lnTo>
                    <a:pt x="1358" y="116"/>
                  </a:lnTo>
                  <a:lnTo>
                    <a:pt x="1367" y="116"/>
                  </a:lnTo>
                  <a:lnTo>
                    <a:pt x="1367" y="67"/>
                  </a:lnTo>
                  <a:close/>
                  <a:moveTo>
                    <a:pt x="1180" y="97"/>
                  </a:moveTo>
                  <a:lnTo>
                    <a:pt x="1168" y="101"/>
                  </a:lnTo>
                  <a:lnTo>
                    <a:pt x="1155" y="106"/>
                  </a:lnTo>
                  <a:lnTo>
                    <a:pt x="1144" y="112"/>
                  </a:lnTo>
                  <a:lnTo>
                    <a:pt x="1131" y="119"/>
                  </a:lnTo>
                  <a:lnTo>
                    <a:pt x="1171" y="120"/>
                  </a:lnTo>
                  <a:lnTo>
                    <a:pt x="1210" y="123"/>
                  </a:lnTo>
                  <a:lnTo>
                    <a:pt x="1251" y="128"/>
                  </a:lnTo>
                  <a:lnTo>
                    <a:pt x="1290" y="135"/>
                  </a:lnTo>
                  <a:lnTo>
                    <a:pt x="1278" y="125"/>
                  </a:lnTo>
                  <a:lnTo>
                    <a:pt x="1266" y="117"/>
                  </a:lnTo>
                  <a:lnTo>
                    <a:pt x="1253" y="112"/>
                  </a:lnTo>
                  <a:lnTo>
                    <a:pt x="1238" y="107"/>
                  </a:lnTo>
                  <a:lnTo>
                    <a:pt x="1224" y="104"/>
                  </a:lnTo>
                  <a:lnTo>
                    <a:pt x="1209" y="100"/>
                  </a:lnTo>
                  <a:lnTo>
                    <a:pt x="1194" y="98"/>
                  </a:lnTo>
                  <a:lnTo>
                    <a:pt x="1180" y="97"/>
                  </a:lnTo>
                  <a:close/>
                  <a:moveTo>
                    <a:pt x="1088" y="98"/>
                  </a:moveTo>
                  <a:lnTo>
                    <a:pt x="1061" y="104"/>
                  </a:lnTo>
                  <a:lnTo>
                    <a:pt x="1033" y="109"/>
                  </a:lnTo>
                  <a:lnTo>
                    <a:pt x="1005" y="116"/>
                  </a:lnTo>
                  <a:lnTo>
                    <a:pt x="978" y="123"/>
                  </a:lnTo>
                  <a:lnTo>
                    <a:pt x="1009" y="121"/>
                  </a:lnTo>
                  <a:lnTo>
                    <a:pt x="1035" y="119"/>
                  </a:lnTo>
                  <a:lnTo>
                    <a:pt x="1048" y="115"/>
                  </a:lnTo>
                  <a:lnTo>
                    <a:pt x="1061" y="112"/>
                  </a:lnTo>
                  <a:lnTo>
                    <a:pt x="1074" y="106"/>
                  </a:lnTo>
                  <a:lnTo>
                    <a:pt x="1088" y="98"/>
                  </a:lnTo>
                  <a:close/>
                  <a:moveTo>
                    <a:pt x="1076" y="157"/>
                  </a:moveTo>
                  <a:lnTo>
                    <a:pt x="1069" y="163"/>
                  </a:lnTo>
                  <a:lnTo>
                    <a:pt x="1062" y="172"/>
                  </a:lnTo>
                  <a:lnTo>
                    <a:pt x="1056" y="180"/>
                  </a:lnTo>
                  <a:lnTo>
                    <a:pt x="1050" y="188"/>
                  </a:lnTo>
                  <a:lnTo>
                    <a:pt x="1086" y="180"/>
                  </a:lnTo>
                  <a:lnTo>
                    <a:pt x="1122" y="172"/>
                  </a:lnTo>
                  <a:lnTo>
                    <a:pt x="1157" y="166"/>
                  </a:lnTo>
                  <a:lnTo>
                    <a:pt x="1193" y="161"/>
                  </a:lnTo>
                  <a:lnTo>
                    <a:pt x="1163" y="159"/>
                  </a:lnTo>
                  <a:lnTo>
                    <a:pt x="1134" y="157"/>
                  </a:lnTo>
                  <a:lnTo>
                    <a:pt x="1106" y="157"/>
                  </a:lnTo>
                  <a:lnTo>
                    <a:pt x="1076" y="157"/>
                  </a:lnTo>
                  <a:close/>
                  <a:moveTo>
                    <a:pt x="1024" y="159"/>
                  </a:moveTo>
                  <a:lnTo>
                    <a:pt x="979" y="161"/>
                  </a:lnTo>
                  <a:lnTo>
                    <a:pt x="935" y="166"/>
                  </a:lnTo>
                  <a:lnTo>
                    <a:pt x="913" y="169"/>
                  </a:lnTo>
                  <a:lnTo>
                    <a:pt x="894" y="174"/>
                  </a:lnTo>
                  <a:lnTo>
                    <a:pt x="873" y="180"/>
                  </a:lnTo>
                  <a:lnTo>
                    <a:pt x="853" y="187"/>
                  </a:lnTo>
                  <a:lnTo>
                    <a:pt x="835" y="195"/>
                  </a:lnTo>
                  <a:lnTo>
                    <a:pt x="818" y="204"/>
                  </a:lnTo>
                  <a:lnTo>
                    <a:pt x="801" y="215"/>
                  </a:lnTo>
                  <a:lnTo>
                    <a:pt x="785" y="229"/>
                  </a:lnTo>
                  <a:lnTo>
                    <a:pt x="778" y="236"/>
                  </a:lnTo>
                  <a:lnTo>
                    <a:pt x="770" y="244"/>
                  </a:lnTo>
                  <a:lnTo>
                    <a:pt x="763" y="252"/>
                  </a:lnTo>
                  <a:lnTo>
                    <a:pt x="758" y="261"/>
                  </a:lnTo>
                  <a:lnTo>
                    <a:pt x="751" y="272"/>
                  </a:lnTo>
                  <a:lnTo>
                    <a:pt x="745" y="282"/>
                  </a:lnTo>
                  <a:lnTo>
                    <a:pt x="739" y="293"/>
                  </a:lnTo>
                  <a:lnTo>
                    <a:pt x="735" y="304"/>
                  </a:lnTo>
                  <a:lnTo>
                    <a:pt x="767" y="289"/>
                  </a:lnTo>
                  <a:lnTo>
                    <a:pt x="800" y="274"/>
                  </a:lnTo>
                  <a:lnTo>
                    <a:pt x="834" y="260"/>
                  </a:lnTo>
                  <a:lnTo>
                    <a:pt x="867" y="246"/>
                  </a:lnTo>
                  <a:lnTo>
                    <a:pt x="900" y="234"/>
                  </a:lnTo>
                  <a:lnTo>
                    <a:pt x="935" y="222"/>
                  </a:lnTo>
                  <a:lnTo>
                    <a:pt x="970" y="211"/>
                  </a:lnTo>
                  <a:lnTo>
                    <a:pt x="1004" y="200"/>
                  </a:lnTo>
                  <a:lnTo>
                    <a:pt x="1008" y="190"/>
                  </a:lnTo>
                  <a:lnTo>
                    <a:pt x="1012" y="178"/>
                  </a:lnTo>
                  <a:lnTo>
                    <a:pt x="1017" y="168"/>
                  </a:lnTo>
                  <a:lnTo>
                    <a:pt x="1024" y="159"/>
                  </a:lnTo>
                  <a:close/>
                  <a:moveTo>
                    <a:pt x="1040" y="231"/>
                  </a:moveTo>
                  <a:lnTo>
                    <a:pt x="1040" y="240"/>
                  </a:lnTo>
                  <a:lnTo>
                    <a:pt x="1041" y="246"/>
                  </a:lnTo>
                  <a:lnTo>
                    <a:pt x="1043" y="254"/>
                  </a:lnTo>
                  <a:lnTo>
                    <a:pt x="1047" y="261"/>
                  </a:lnTo>
                  <a:lnTo>
                    <a:pt x="1054" y="275"/>
                  </a:lnTo>
                  <a:lnTo>
                    <a:pt x="1063" y="288"/>
                  </a:lnTo>
                  <a:lnTo>
                    <a:pt x="1104" y="264"/>
                  </a:lnTo>
                  <a:lnTo>
                    <a:pt x="1148" y="241"/>
                  </a:lnTo>
                  <a:lnTo>
                    <a:pt x="1169" y="230"/>
                  </a:lnTo>
                  <a:lnTo>
                    <a:pt x="1192" y="220"/>
                  </a:lnTo>
                  <a:lnTo>
                    <a:pt x="1214" y="211"/>
                  </a:lnTo>
                  <a:lnTo>
                    <a:pt x="1237" y="203"/>
                  </a:lnTo>
                  <a:lnTo>
                    <a:pt x="1237" y="197"/>
                  </a:lnTo>
                  <a:lnTo>
                    <a:pt x="1211" y="198"/>
                  </a:lnTo>
                  <a:lnTo>
                    <a:pt x="1187" y="200"/>
                  </a:lnTo>
                  <a:lnTo>
                    <a:pt x="1162" y="204"/>
                  </a:lnTo>
                  <a:lnTo>
                    <a:pt x="1137" y="207"/>
                  </a:lnTo>
                  <a:lnTo>
                    <a:pt x="1112" y="213"/>
                  </a:lnTo>
                  <a:lnTo>
                    <a:pt x="1088" y="219"/>
                  </a:lnTo>
                  <a:lnTo>
                    <a:pt x="1063" y="225"/>
                  </a:lnTo>
                  <a:lnTo>
                    <a:pt x="1040" y="231"/>
                  </a:lnTo>
                  <a:close/>
                  <a:moveTo>
                    <a:pt x="1001" y="242"/>
                  </a:moveTo>
                  <a:lnTo>
                    <a:pt x="965" y="253"/>
                  </a:lnTo>
                  <a:lnTo>
                    <a:pt x="929" y="265"/>
                  </a:lnTo>
                  <a:lnTo>
                    <a:pt x="895" y="278"/>
                  </a:lnTo>
                  <a:lnTo>
                    <a:pt x="859" y="291"/>
                  </a:lnTo>
                  <a:lnTo>
                    <a:pt x="824" y="306"/>
                  </a:lnTo>
                  <a:lnTo>
                    <a:pt x="790" y="321"/>
                  </a:lnTo>
                  <a:lnTo>
                    <a:pt x="756" y="336"/>
                  </a:lnTo>
                  <a:lnTo>
                    <a:pt x="722" y="354"/>
                  </a:lnTo>
                  <a:lnTo>
                    <a:pt x="722" y="364"/>
                  </a:lnTo>
                  <a:lnTo>
                    <a:pt x="722" y="374"/>
                  </a:lnTo>
                  <a:lnTo>
                    <a:pt x="723" y="386"/>
                  </a:lnTo>
                  <a:lnTo>
                    <a:pt x="725" y="396"/>
                  </a:lnTo>
                  <a:lnTo>
                    <a:pt x="728" y="405"/>
                  </a:lnTo>
                  <a:lnTo>
                    <a:pt x="731" y="416"/>
                  </a:lnTo>
                  <a:lnTo>
                    <a:pt x="736" y="425"/>
                  </a:lnTo>
                  <a:lnTo>
                    <a:pt x="740" y="434"/>
                  </a:lnTo>
                  <a:lnTo>
                    <a:pt x="751" y="453"/>
                  </a:lnTo>
                  <a:lnTo>
                    <a:pt x="763" y="470"/>
                  </a:lnTo>
                  <a:lnTo>
                    <a:pt x="777" y="486"/>
                  </a:lnTo>
                  <a:lnTo>
                    <a:pt x="792" y="501"/>
                  </a:lnTo>
                  <a:lnTo>
                    <a:pt x="820" y="475"/>
                  </a:lnTo>
                  <a:lnTo>
                    <a:pt x="849" y="449"/>
                  </a:lnTo>
                  <a:lnTo>
                    <a:pt x="877" y="424"/>
                  </a:lnTo>
                  <a:lnTo>
                    <a:pt x="907" y="400"/>
                  </a:lnTo>
                  <a:lnTo>
                    <a:pt x="937" y="375"/>
                  </a:lnTo>
                  <a:lnTo>
                    <a:pt x="967" y="352"/>
                  </a:lnTo>
                  <a:lnTo>
                    <a:pt x="998" y="331"/>
                  </a:lnTo>
                  <a:lnTo>
                    <a:pt x="1031" y="309"/>
                  </a:lnTo>
                  <a:lnTo>
                    <a:pt x="1020" y="294"/>
                  </a:lnTo>
                  <a:lnTo>
                    <a:pt x="1011" y="278"/>
                  </a:lnTo>
                  <a:lnTo>
                    <a:pt x="1008" y="269"/>
                  </a:lnTo>
                  <a:lnTo>
                    <a:pt x="1005" y="260"/>
                  </a:lnTo>
                  <a:lnTo>
                    <a:pt x="1003" y="251"/>
                  </a:lnTo>
                  <a:lnTo>
                    <a:pt x="1001" y="242"/>
                  </a:lnTo>
                  <a:close/>
                  <a:moveTo>
                    <a:pt x="683" y="374"/>
                  </a:moveTo>
                  <a:lnTo>
                    <a:pt x="656" y="389"/>
                  </a:lnTo>
                  <a:lnTo>
                    <a:pt x="629" y="404"/>
                  </a:lnTo>
                  <a:lnTo>
                    <a:pt x="602" y="422"/>
                  </a:lnTo>
                  <a:lnTo>
                    <a:pt x="576" y="438"/>
                  </a:lnTo>
                  <a:lnTo>
                    <a:pt x="549" y="455"/>
                  </a:lnTo>
                  <a:lnTo>
                    <a:pt x="524" y="473"/>
                  </a:lnTo>
                  <a:lnTo>
                    <a:pt x="498" y="492"/>
                  </a:lnTo>
                  <a:lnTo>
                    <a:pt x="473" y="511"/>
                  </a:lnTo>
                  <a:lnTo>
                    <a:pt x="472" y="528"/>
                  </a:lnTo>
                  <a:lnTo>
                    <a:pt x="473" y="545"/>
                  </a:lnTo>
                  <a:lnTo>
                    <a:pt x="474" y="561"/>
                  </a:lnTo>
                  <a:lnTo>
                    <a:pt x="477" y="577"/>
                  </a:lnTo>
                  <a:lnTo>
                    <a:pt x="480" y="592"/>
                  </a:lnTo>
                  <a:lnTo>
                    <a:pt x="485" y="607"/>
                  </a:lnTo>
                  <a:lnTo>
                    <a:pt x="490" y="622"/>
                  </a:lnTo>
                  <a:lnTo>
                    <a:pt x="496" y="637"/>
                  </a:lnTo>
                  <a:lnTo>
                    <a:pt x="503" y="652"/>
                  </a:lnTo>
                  <a:lnTo>
                    <a:pt x="511" y="666"/>
                  </a:lnTo>
                  <a:lnTo>
                    <a:pt x="520" y="678"/>
                  </a:lnTo>
                  <a:lnTo>
                    <a:pt x="530" y="692"/>
                  </a:lnTo>
                  <a:lnTo>
                    <a:pt x="540" y="705"/>
                  </a:lnTo>
                  <a:lnTo>
                    <a:pt x="550" y="718"/>
                  </a:lnTo>
                  <a:lnTo>
                    <a:pt x="562" y="729"/>
                  </a:lnTo>
                  <a:lnTo>
                    <a:pt x="573" y="741"/>
                  </a:lnTo>
                  <a:lnTo>
                    <a:pt x="596" y="713"/>
                  </a:lnTo>
                  <a:lnTo>
                    <a:pt x="618" y="685"/>
                  </a:lnTo>
                  <a:lnTo>
                    <a:pt x="642" y="659"/>
                  </a:lnTo>
                  <a:lnTo>
                    <a:pt x="665" y="631"/>
                  </a:lnTo>
                  <a:lnTo>
                    <a:pt x="690" y="605"/>
                  </a:lnTo>
                  <a:lnTo>
                    <a:pt x="714" y="579"/>
                  </a:lnTo>
                  <a:lnTo>
                    <a:pt x="739" y="554"/>
                  </a:lnTo>
                  <a:lnTo>
                    <a:pt x="765" y="529"/>
                  </a:lnTo>
                  <a:lnTo>
                    <a:pt x="748" y="513"/>
                  </a:lnTo>
                  <a:lnTo>
                    <a:pt x="733" y="495"/>
                  </a:lnTo>
                  <a:lnTo>
                    <a:pt x="721" y="478"/>
                  </a:lnTo>
                  <a:lnTo>
                    <a:pt x="709" y="458"/>
                  </a:lnTo>
                  <a:lnTo>
                    <a:pt x="699" y="439"/>
                  </a:lnTo>
                  <a:lnTo>
                    <a:pt x="691" y="418"/>
                  </a:lnTo>
                  <a:lnTo>
                    <a:pt x="688" y="407"/>
                  </a:lnTo>
                  <a:lnTo>
                    <a:pt x="686" y="396"/>
                  </a:lnTo>
                  <a:lnTo>
                    <a:pt x="684" y="385"/>
                  </a:lnTo>
                  <a:lnTo>
                    <a:pt x="683" y="374"/>
                  </a:lnTo>
                  <a:close/>
                  <a:moveTo>
                    <a:pt x="427" y="549"/>
                  </a:moveTo>
                  <a:lnTo>
                    <a:pt x="389" y="583"/>
                  </a:lnTo>
                  <a:lnTo>
                    <a:pt x="353" y="619"/>
                  </a:lnTo>
                  <a:lnTo>
                    <a:pt x="318" y="655"/>
                  </a:lnTo>
                  <a:lnTo>
                    <a:pt x="285" y="695"/>
                  </a:lnTo>
                  <a:lnTo>
                    <a:pt x="269" y="714"/>
                  </a:lnTo>
                  <a:lnTo>
                    <a:pt x="253" y="735"/>
                  </a:lnTo>
                  <a:lnTo>
                    <a:pt x="238" y="756"/>
                  </a:lnTo>
                  <a:lnTo>
                    <a:pt x="224" y="776"/>
                  </a:lnTo>
                  <a:lnTo>
                    <a:pt x="210" y="797"/>
                  </a:lnTo>
                  <a:lnTo>
                    <a:pt x="197" y="819"/>
                  </a:lnTo>
                  <a:lnTo>
                    <a:pt x="184" y="841"/>
                  </a:lnTo>
                  <a:lnTo>
                    <a:pt x="171" y="864"/>
                  </a:lnTo>
                  <a:lnTo>
                    <a:pt x="172" y="886"/>
                  </a:lnTo>
                  <a:lnTo>
                    <a:pt x="174" y="908"/>
                  </a:lnTo>
                  <a:lnTo>
                    <a:pt x="177" y="928"/>
                  </a:lnTo>
                  <a:lnTo>
                    <a:pt x="180" y="950"/>
                  </a:lnTo>
                  <a:lnTo>
                    <a:pt x="185" y="971"/>
                  </a:lnTo>
                  <a:lnTo>
                    <a:pt x="192" y="992"/>
                  </a:lnTo>
                  <a:lnTo>
                    <a:pt x="199" y="1011"/>
                  </a:lnTo>
                  <a:lnTo>
                    <a:pt x="207" y="1031"/>
                  </a:lnTo>
                  <a:lnTo>
                    <a:pt x="216" y="1051"/>
                  </a:lnTo>
                  <a:lnTo>
                    <a:pt x="227" y="1070"/>
                  </a:lnTo>
                  <a:lnTo>
                    <a:pt x="237" y="1089"/>
                  </a:lnTo>
                  <a:lnTo>
                    <a:pt x="250" y="1106"/>
                  </a:lnTo>
                  <a:lnTo>
                    <a:pt x="262" y="1123"/>
                  </a:lnTo>
                  <a:lnTo>
                    <a:pt x="275" y="1140"/>
                  </a:lnTo>
                  <a:lnTo>
                    <a:pt x="290" y="1157"/>
                  </a:lnTo>
                  <a:lnTo>
                    <a:pt x="305" y="1173"/>
                  </a:lnTo>
                  <a:lnTo>
                    <a:pt x="329" y="1121"/>
                  </a:lnTo>
                  <a:lnTo>
                    <a:pt x="357" y="1069"/>
                  </a:lnTo>
                  <a:lnTo>
                    <a:pt x="384" y="1018"/>
                  </a:lnTo>
                  <a:lnTo>
                    <a:pt x="414" y="969"/>
                  </a:lnTo>
                  <a:lnTo>
                    <a:pt x="445" y="919"/>
                  </a:lnTo>
                  <a:lnTo>
                    <a:pt x="478" y="871"/>
                  </a:lnTo>
                  <a:lnTo>
                    <a:pt x="511" y="824"/>
                  </a:lnTo>
                  <a:lnTo>
                    <a:pt x="546" y="776"/>
                  </a:lnTo>
                  <a:lnTo>
                    <a:pt x="534" y="766"/>
                  </a:lnTo>
                  <a:lnTo>
                    <a:pt x="523" y="753"/>
                  </a:lnTo>
                  <a:lnTo>
                    <a:pt x="511" y="742"/>
                  </a:lnTo>
                  <a:lnTo>
                    <a:pt x="501" y="729"/>
                  </a:lnTo>
                  <a:lnTo>
                    <a:pt x="490" y="715"/>
                  </a:lnTo>
                  <a:lnTo>
                    <a:pt x="481" y="703"/>
                  </a:lnTo>
                  <a:lnTo>
                    <a:pt x="472" y="689"/>
                  </a:lnTo>
                  <a:lnTo>
                    <a:pt x="464" y="674"/>
                  </a:lnTo>
                  <a:lnTo>
                    <a:pt x="456" y="660"/>
                  </a:lnTo>
                  <a:lnTo>
                    <a:pt x="450" y="645"/>
                  </a:lnTo>
                  <a:lnTo>
                    <a:pt x="443" y="630"/>
                  </a:lnTo>
                  <a:lnTo>
                    <a:pt x="439" y="614"/>
                  </a:lnTo>
                  <a:lnTo>
                    <a:pt x="434" y="598"/>
                  </a:lnTo>
                  <a:lnTo>
                    <a:pt x="430" y="582"/>
                  </a:lnTo>
                  <a:lnTo>
                    <a:pt x="428" y="566"/>
                  </a:lnTo>
                  <a:lnTo>
                    <a:pt x="427" y="549"/>
                  </a:lnTo>
                  <a:close/>
                  <a:moveTo>
                    <a:pt x="1093" y="316"/>
                  </a:moveTo>
                  <a:lnTo>
                    <a:pt x="1112" y="329"/>
                  </a:lnTo>
                  <a:lnTo>
                    <a:pt x="1134" y="341"/>
                  </a:lnTo>
                  <a:lnTo>
                    <a:pt x="1156" y="351"/>
                  </a:lnTo>
                  <a:lnTo>
                    <a:pt x="1179" y="360"/>
                  </a:lnTo>
                  <a:lnTo>
                    <a:pt x="1199" y="334"/>
                  </a:lnTo>
                  <a:lnTo>
                    <a:pt x="1218" y="309"/>
                  </a:lnTo>
                  <a:lnTo>
                    <a:pt x="1240" y="283"/>
                  </a:lnTo>
                  <a:lnTo>
                    <a:pt x="1262" y="258"/>
                  </a:lnTo>
                  <a:lnTo>
                    <a:pt x="1253" y="250"/>
                  </a:lnTo>
                  <a:lnTo>
                    <a:pt x="1246" y="241"/>
                  </a:lnTo>
                  <a:lnTo>
                    <a:pt x="1226" y="248"/>
                  </a:lnTo>
                  <a:lnTo>
                    <a:pt x="1207" y="256"/>
                  </a:lnTo>
                  <a:lnTo>
                    <a:pt x="1187" y="265"/>
                  </a:lnTo>
                  <a:lnTo>
                    <a:pt x="1168" y="274"/>
                  </a:lnTo>
                  <a:lnTo>
                    <a:pt x="1130" y="294"/>
                  </a:lnTo>
                  <a:lnTo>
                    <a:pt x="1093" y="316"/>
                  </a:lnTo>
                  <a:close/>
                  <a:moveTo>
                    <a:pt x="1058" y="337"/>
                  </a:moveTo>
                  <a:lnTo>
                    <a:pt x="1027" y="358"/>
                  </a:lnTo>
                  <a:lnTo>
                    <a:pt x="996" y="380"/>
                  </a:lnTo>
                  <a:lnTo>
                    <a:pt x="965" y="403"/>
                  </a:lnTo>
                  <a:lnTo>
                    <a:pt x="936" y="426"/>
                  </a:lnTo>
                  <a:lnTo>
                    <a:pt x="906" y="450"/>
                  </a:lnTo>
                  <a:lnTo>
                    <a:pt x="877" y="476"/>
                  </a:lnTo>
                  <a:lnTo>
                    <a:pt x="850" y="501"/>
                  </a:lnTo>
                  <a:lnTo>
                    <a:pt x="822" y="526"/>
                  </a:lnTo>
                  <a:lnTo>
                    <a:pt x="844" y="543"/>
                  </a:lnTo>
                  <a:lnTo>
                    <a:pt x="868" y="557"/>
                  </a:lnTo>
                  <a:lnTo>
                    <a:pt x="892" y="570"/>
                  </a:lnTo>
                  <a:lnTo>
                    <a:pt x="918" y="583"/>
                  </a:lnTo>
                  <a:lnTo>
                    <a:pt x="943" y="594"/>
                  </a:lnTo>
                  <a:lnTo>
                    <a:pt x="968" y="605"/>
                  </a:lnTo>
                  <a:lnTo>
                    <a:pt x="995" y="614"/>
                  </a:lnTo>
                  <a:lnTo>
                    <a:pt x="1021" y="623"/>
                  </a:lnTo>
                  <a:lnTo>
                    <a:pt x="1036" y="593"/>
                  </a:lnTo>
                  <a:lnTo>
                    <a:pt x="1053" y="564"/>
                  </a:lnTo>
                  <a:lnTo>
                    <a:pt x="1069" y="534"/>
                  </a:lnTo>
                  <a:lnTo>
                    <a:pt x="1085" y="506"/>
                  </a:lnTo>
                  <a:lnTo>
                    <a:pt x="1102" y="477"/>
                  </a:lnTo>
                  <a:lnTo>
                    <a:pt x="1119" y="449"/>
                  </a:lnTo>
                  <a:lnTo>
                    <a:pt x="1138" y="422"/>
                  </a:lnTo>
                  <a:lnTo>
                    <a:pt x="1156" y="393"/>
                  </a:lnTo>
                  <a:lnTo>
                    <a:pt x="1130" y="382"/>
                  </a:lnTo>
                  <a:lnTo>
                    <a:pt x="1104" y="370"/>
                  </a:lnTo>
                  <a:lnTo>
                    <a:pt x="1093" y="363"/>
                  </a:lnTo>
                  <a:lnTo>
                    <a:pt x="1080" y="355"/>
                  </a:lnTo>
                  <a:lnTo>
                    <a:pt x="1069" y="347"/>
                  </a:lnTo>
                  <a:lnTo>
                    <a:pt x="1058" y="337"/>
                  </a:lnTo>
                  <a:close/>
                  <a:moveTo>
                    <a:pt x="793" y="554"/>
                  </a:moveTo>
                  <a:lnTo>
                    <a:pt x="768" y="579"/>
                  </a:lnTo>
                  <a:lnTo>
                    <a:pt x="744" y="605"/>
                  </a:lnTo>
                  <a:lnTo>
                    <a:pt x="720" y="631"/>
                  </a:lnTo>
                  <a:lnTo>
                    <a:pt x="695" y="658"/>
                  </a:lnTo>
                  <a:lnTo>
                    <a:pt x="671" y="684"/>
                  </a:lnTo>
                  <a:lnTo>
                    <a:pt x="648" y="711"/>
                  </a:lnTo>
                  <a:lnTo>
                    <a:pt x="625" y="738"/>
                  </a:lnTo>
                  <a:lnTo>
                    <a:pt x="603" y="766"/>
                  </a:lnTo>
                  <a:lnTo>
                    <a:pt x="618" y="779"/>
                  </a:lnTo>
                  <a:lnTo>
                    <a:pt x="635" y="791"/>
                  </a:lnTo>
                  <a:lnTo>
                    <a:pt x="652" y="803"/>
                  </a:lnTo>
                  <a:lnTo>
                    <a:pt x="669" y="813"/>
                  </a:lnTo>
                  <a:lnTo>
                    <a:pt x="703" y="834"/>
                  </a:lnTo>
                  <a:lnTo>
                    <a:pt x="740" y="854"/>
                  </a:lnTo>
                  <a:lnTo>
                    <a:pt x="777" y="871"/>
                  </a:lnTo>
                  <a:lnTo>
                    <a:pt x="814" y="886"/>
                  </a:lnTo>
                  <a:lnTo>
                    <a:pt x="852" y="900"/>
                  </a:lnTo>
                  <a:lnTo>
                    <a:pt x="891" y="912"/>
                  </a:lnTo>
                  <a:lnTo>
                    <a:pt x="904" y="880"/>
                  </a:lnTo>
                  <a:lnTo>
                    <a:pt x="917" y="848"/>
                  </a:lnTo>
                  <a:lnTo>
                    <a:pt x="930" y="817"/>
                  </a:lnTo>
                  <a:lnTo>
                    <a:pt x="944" y="784"/>
                  </a:lnTo>
                  <a:lnTo>
                    <a:pt x="959" y="752"/>
                  </a:lnTo>
                  <a:lnTo>
                    <a:pt x="973" y="721"/>
                  </a:lnTo>
                  <a:lnTo>
                    <a:pt x="988" y="689"/>
                  </a:lnTo>
                  <a:lnTo>
                    <a:pt x="1003" y="658"/>
                  </a:lnTo>
                  <a:lnTo>
                    <a:pt x="975" y="649"/>
                  </a:lnTo>
                  <a:lnTo>
                    <a:pt x="948" y="638"/>
                  </a:lnTo>
                  <a:lnTo>
                    <a:pt x="921" y="628"/>
                  </a:lnTo>
                  <a:lnTo>
                    <a:pt x="894" y="615"/>
                  </a:lnTo>
                  <a:lnTo>
                    <a:pt x="868" y="601"/>
                  </a:lnTo>
                  <a:lnTo>
                    <a:pt x="842" y="586"/>
                  </a:lnTo>
                  <a:lnTo>
                    <a:pt x="818" y="571"/>
                  </a:lnTo>
                  <a:lnTo>
                    <a:pt x="793" y="554"/>
                  </a:lnTo>
                  <a:close/>
                  <a:moveTo>
                    <a:pt x="576" y="803"/>
                  </a:moveTo>
                  <a:lnTo>
                    <a:pt x="540" y="849"/>
                  </a:lnTo>
                  <a:lnTo>
                    <a:pt x="506" y="897"/>
                  </a:lnTo>
                  <a:lnTo>
                    <a:pt x="474" y="946"/>
                  </a:lnTo>
                  <a:lnTo>
                    <a:pt x="443" y="995"/>
                  </a:lnTo>
                  <a:lnTo>
                    <a:pt x="414" y="1046"/>
                  </a:lnTo>
                  <a:lnTo>
                    <a:pt x="386" y="1097"/>
                  </a:lnTo>
                  <a:lnTo>
                    <a:pt x="359" y="1149"/>
                  </a:lnTo>
                  <a:lnTo>
                    <a:pt x="334" y="1202"/>
                  </a:lnTo>
                  <a:lnTo>
                    <a:pt x="356" y="1220"/>
                  </a:lnTo>
                  <a:lnTo>
                    <a:pt x="377" y="1237"/>
                  </a:lnTo>
                  <a:lnTo>
                    <a:pt x="400" y="1255"/>
                  </a:lnTo>
                  <a:lnTo>
                    <a:pt x="424" y="1271"/>
                  </a:lnTo>
                  <a:lnTo>
                    <a:pt x="448" y="1286"/>
                  </a:lnTo>
                  <a:lnTo>
                    <a:pt x="473" y="1301"/>
                  </a:lnTo>
                  <a:lnTo>
                    <a:pt x="497" y="1314"/>
                  </a:lnTo>
                  <a:lnTo>
                    <a:pt x="523" y="1327"/>
                  </a:lnTo>
                  <a:lnTo>
                    <a:pt x="549" y="1340"/>
                  </a:lnTo>
                  <a:lnTo>
                    <a:pt x="574" y="1351"/>
                  </a:lnTo>
                  <a:lnTo>
                    <a:pt x="601" y="1363"/>
                  </a:lnTo>
                  <a:lnTo>
                    <a:pt x="627" y="1373"/>
                  </a:lnTo>
                  <a:lnTo>
                    <a:pt x="680" y="1393"/>
                  </a:lnTo>
                  <a:lnTo>
                    <a:pt x="735" y="1410"/>
                  </a:lnTo>
                  <a:lnTo>
                    <a:pt x="748" y="1352"/>
                  </a:lnTo>
                  <a:lnTo>
                    <a:pt x="765" y="1295"/>
                  </a:lnTo>
                  <a:lnTo>
                    <a:pt x="781" y="1237"/>
                  </a:lnTo>
                  <a:lnTo>
                    <a:pt x="797" y="1181"/>
                  </a:lnTo>
                  <a:lnTo>
                    <a:pt x="815" y="1124"/>
                  </a:lnTo>
                  <a:lnTo>
                    <a:pt x="834" y="1068"/>
                  </a:lnTo>
                  <a:lnTo>
                    <a:pt x="853" y="1011"/>
                  </a:lnTo>
                  <a:lnTo>
                    <a:pt x="874" y="956"/>
                  </a:lnTo>
                  <a:lnTo>
                    <a:pt x="835" y="942"/>
                  </a:lnTo>
                  <a:lnTo>
                    <a:pt x="794" y="927"/>
                  </a:lnTo>
                  <a:lnTo>
                    <a:pt x="755" y="911"/>
                  </a:lnTo>
                  <a:lnTo>
                    <a:pt x="717" y="893"/>
                  </a:lnTo>
                  <a:lnTo>
                    <a:pt x="680" y="873"/>
                  </a:lnTo>
                  <a:lnTo>
                    <a:pt x="644" y="851"/>
                  </a:lnTo>
                  <a:lnTo>
                    <a:pt x="626" y="840"/>
                  </a:lnTo>
                  <a:lnTo>
                    <a:pt x="609" y="828"/>
                  </a:lnTo>
                  <a:lnTo>
                    <a:pt x="592" y="816"/>
                  </a:lnTo>
                  <a:lnTo>
                    <a:pt x="576" y="803"/>
                  </a:lnTo>
                  <a:close/>
                  <a:moveTo>
                    <a:pt x="318" y="1238"/>
                  </a:moveTo>
                  <a:lnTo>
                    <a:pt x="296" y="1293"/>
                  </a:lnTo>
                  <a:lnTo>
                    <a:pt x="276" y="1347"/>
                  </a:lnTo>
                  <a:lnTo>
                    <a:pt x="258" y="1401"/>
                  </a:lnTo>
                  <a:lnTo>
                    <a:pt x="242" y="1457"/>
                  </a:lnTo>
                  <a:lnTo>
                    <a:pt x="235" y="1485"/>
                  </a:lnTo>
                  <a:lnTo>
                    <a:pt x="229" y="1513"/>
                  </a:lnTo>
                  <a:lnTo>
                    <a:pt x="223" y="1541"/>
                  </a:lnTo>
                  <a:lnTo>
                    <a:pt x="217" y="1570"/>
                  </a:lnTo>
                  <a:lnTo>
                    <a:pt x="213" y="1598"/>
                  </a:lnTo>
                  <a:lnTo>
                    <a:pt x="209" y="1627"/>
                  </a:lnTo>
                  <a:lnTo>
                    <a:pt x="207" y="1655"/>
                  </a:lnTo>
                  <a:lnTo>
                    <a:pt x="205" y="1684"/>
                  </a:lnTo>
                  <a:lnTo>
                    <a:pt x="229" y="1706"/>
                  </a:lnTo>
                  <a:lnTo>
                    <a:pt x="254" y="1726"/>
                  </a:lnTo>
                  <a:lnTo>
                    <a:pt x="280" y="1745"/>
                  </a:lnTo>
                  <a:lnTo>
                    <a:pt x="306" y="1763"/>
                  </a:lnTo>
                  <a:lnTo>
                    <a:pt x="334" y="1780"/>
                  </a:lnTo>
                  <a:lnTo>
                    <a:pt x="361" y="1796"/>
                  </a:lnTo>
                  <a:lnTo>
                    <a:pt x="390" y="1812"/>
                  </a:lnTo>
                  <a:lnTo>
                    <a:pt x="419" y="1826"/>
                  </a:lnTo>
                  <a:lnTo>
                    <a:pt x="449" y="1840"/>
                  </a:lnTo>
                  <a:lnTo>
                    <a:pt x="479" y="1852"/>
                  </a:lnTo>
                  <a:lnTo>
                    <a:pt x="509" y="1865"/>
                  </a:lnTo>
                  <a:lnTo>
                    <a:pt x="539" y="1877"/>
                  </a:lnTo>
                  <a:lnTo>
                    <a:pt x="600" y="1897"/>
                  </a:lnTo>
                  <a:lnTo>
                    <a:pt x="661" y="1916"/>
                  </a:lnTo>
                  <a:lnTo>
                    <a:pt x="664" y="1857"/>
                  </a:lnTo>
                  <a:lnTo>
                    <a:pt x="669" y="1798"/>
                  </a:lnTo>
                  <a:lnTo>
                    <a:pt x="675" y="1740"/>
                  </a:lnTo>
                  <a:lnTo>
                    <a:pt x="683" y="1681"/>
                  </a:lnTo>
                  <a:lnTo>
                    <a:pt x="692" y="1622"/>
                  </a:lnTo>
                  <a:lnTo>
                    <a:pt x="702" y="1563"/>
                  </a:lnTo>
                  <a:lnTo>
                    <a:pt x="714" y="1506"/>
                  </a:lnTo>
                  <a:lnTo>
                    <a:pt x="727" y="1448"/>
                  </a:lnTo>
                  <a:lnTo>
                    <a:pt x="671" y="1431"/>
                  </a:lnTo>
                  <a:lnTo>
                    <a:pt x="617" y="1411"/>
                  </a:lnTo>
                  <a:lnTo>
                    <a:pt x="591" y="1400"/>
                  </a:lnTo>
                  <a:lnTo>
                    <a:pt x="563" y="1389"/>
                  </a:lnTo>
                  <a:lnTo>
                    <a:pt x="536" y="1377"/>
                  </a:lnTo>
                  <a:lnTo>
                    <a:pt x="511" y="1364"/>
                  </a:lnTo>
                  <a:lnTo>
                    <a:pt x="485" y="1351"/>
                  </a:lnTo>
                  <a:lnTo>
                    <a:pt x="459" y="1337"/>
                  </a:lnTo>
                  <a:lnTo>
                    <a:pt x="434" y="1322"/>
                  </a:lnTo>
                  <a:lnTo>
                    <a:pt x="410" y="1308"/>
                  </a:lnTo>
                  <a:lnTo>
                    <a:pt x="386" y="1291"/>
                  </a:lnTo>
                  <a:lnTo>
                    <a:pt x="362" y="1275"/>
                  </a:lnTo>
                  <a:lnTo>
                    <a:pt x="339" y="1257"/>
                  </a:lnTo>
                  <a:lnTo>
                    <a:pt x="318" y="1238"/>
                  </a:lnTo>
                  <a:close/>
                  <a:moveTo>
                    <a:pt x="202" y="1736"/>
                  </a:moveTo>
                  <a:lnTo>
                    <a:pt x="203" y="1761"/>
                  </a:lnTo>
                  <a:lnTo>
                    <a:pt x="203" y="1787"/>
                  </a:lnTo>
                  <a:lnTo>
                    <a:pt x="206" y="1812"/>
                  </a:lnTo>
                  <a:lnTo>
                    <a:pt x="208" y="1837"/>
                  </a:lnTo>
                  <a:lnTo>
                    <a:pt x="212" y="1863"/>
                  </a:lnTo>
                  <a:lnTo>
                    <a:pt x="215" y="1887"/>
                  </a:lnTo>
                  <a:lnTo>
                    <a:pt x="220" y="1912"/>
                  </a:lnTo>
                  <a:lnTo>
                    <a:pt x="225" y="1937"/>
                  </a:lnTo>
                  <a:lnTo>
                    <a:pt x="231" y="1962"/>
                  </a:lnTo>
                  <a:lnTo>
                    <a:pt x="238" y="1986"/>
                  </a:lnTo>
                  <a:lnTo>
                    <a:pt x="246" y="2010"/>
                  </a:lnTo>
                  <a:lnTo>
                    <a:pt x="254" y="2033"/>
                  </a:lnTo>
                  <a:lnTo>
                    <a:pt x="265" y="2058"/>
                  </a:lnTo>
                  <a:lnTo>
                    <a:pt x="275" y="2081"/>
                  </a:lnTo>
                  <a:lnTo>
                    <a:pt x="285" y="2104"/>
                  </a:lnTo>
                  <a:lnTo>
                    <a:pt x="297" y="2126"/>
                  </a:lnTo>
                  <a:lnTo>
                    <a:pt x="320" y="2145"/>
                  </a:lnTo>
                  <a:lnTo>
                    <a:pt x="342" y="2162"/>
                  </a:lnTo>
                  <a:lnTo>
                    <a:pt x="365" y="2181"/>
                  </a:lnTo>
                  <a:lnTo>
                    <a:pt x="389" y="2197"/>
                  </a:lnTo>
                  <a:lnTo>
                    <a:pt x="413" y="2213"/>
                  </a:lnTo>
                  <a:lnTo>
                    <a:pt x="439" y="2228"/>
                  </a:lnTo>
                  <a:lnTo>
                    <a:pt x="464" y="2243"/>
                  </a:lnTo>
                  <a:lnTo>
                    <a:pt x="489" y="2257"/>
                  </a:lnTo>
                  <a:lnTo>
                    <a:pt x="516" y="2270"/>
                  </a:lnTo>
                  <a:lnTo>
                    <a:pt x="542" y="2282"/>
                  </a:lnTo>
                  <a:lnTo>
                    <a:pt x="569" y="2294"/>
                  </a:lnTo>
                  <a:lnTo>
                    <a:pt x="595" y="2305"/>
                  </a:lnTo>
                  <a:lnTo>
                    <a:pt x="649" y="2326"/>
                  </a:lnTo>
                  <a:lnTo>
                    <a:pt x="705" y="2346"/>
                  </a:lnTo>
                  <a:lnTo>
                    <a:pt x="698" y="2321"/>
                  </a:lnTo>
                  <a:lnTo>
                    <a:pt x="692" y="2298"/>
                  </a:lnTo>
                  <a:lnTo>
                    <a:pt x="686" y="2274"/>
                  </a:lnTo>
                  <a:lnTo>
                    <a:pt x="682" y="2250"/>
                  </a:lnTo>
                  <a:lnTo>
                    <a:pt x="674" y="2202"/>
                  </a:lnTo>
                  <a:lnTo>
                    <a:pt x="667" y="2152"/>
                  </a:lnTo>
                  <a:lnTo>
                    <a:pt x="663" y="2104"/>
                  </a:lnTo>
                  <a:lnTo>
                    <a:pt x="661" y="2054"/>
                  </a:lnTo>
                  <a:lnTo>
                    <a:pt x="660" y="2006"/>
                  </a:lnTo>
                  <a:lnTo>
                    <a:pt x="660" y="1956"/>
                  </a:lnTo>
                  <a:lnTo>
                    <a:pt x="599" y="1938"/>
                  </a:lnTo>
                  <a:lnTo>
                    <a:pt x="539" y="1918"/>
                  </a:lnTo>
                  <a:lnTo>
                    <a:pt x="509" y="1907"/>
                  </a:lnTo>
                  <a:lnTo>
                    <a:pt x="479" y="1895"/>
                  </a:lnTo>
                  <a:lnTo>
                    <a:pt x="449" y="1882"/>
                  </a:lnTo>
                  <a:lnTo>
                    <a:pt x="419" y="1870"/>
                  </a:lnTo>
                  <a:lnTo>
                    <a:pt x="390" y="1856"/>
                  </a:lnTo>
                  <a:lnTo>
                    <a:pt x="362" y="1841"/>
                  </a:lnTo>
                  <a:lnTo>
                    <a:pt x="334" y="1826"/>
                  </a:lnTo>
                  <a:lnTo>
                    <a:pt x="306" y="1810"/>
                  </a:lnTo>
                  <a:lnTo>
                    <a:pt x="280" y="1793"/>
                  </a:lnTo>
                  <a:lnTo>
                    <a:pt x="253" y="1774"/>
                  </a:lnTo>
                  <a:lnTo>
                    <a:pt x="228" y="1756"/>
                  </a:lnTo>
                  <a:lnTo>
                    <a:pt x="202" y="1736"/>
                  </a:lnTo>
                  <a:close/>
                  <a:moveTo>
                    <a:pt x="377" y="2236"/>
                  </a:moveTo>
                  <a:lnTo>
                    <a:pt x="399" y="2259"/>
                  </a:lnTo>
                  <a:lnTo>
                    <a:pt x="422" y="2281"/>
                  </a:lnTo>
                  <a:lnTo>
                    <a:pt x="445" y="2303"/>
                  </a:lnTo>
                  <a:lnTo>
                    <a:pt x="470" y="2324"/>
                  </a:lnTo>
                  <a:lnTo>
                    <a:pt x="494" y="2344"/>
                  </a:lnTo>
                  <a:lnTo>
                    <a:pt x="518" y="2365"/>
                  </a:lnTo>
                  <a:lnTo>
                    <a:pt x="543" y="2384"/>
                  </a:lnTo>
                  <a:lnTo>
                    <a:pt x="570" y="2403"/>
                  </a:lnTo>
                  <a:lnTo>
                    <a:pt x="595" y="2420"/>
                  </a:lnTo>
                  <a:lnTo>
                    <a:pt x="622" y="2439"/>
                  </a:lnTo>
                  <a:lnTo>
                    <a:pt x="648" y="2455"/>
                  </a:lnTo>
                  <a:lnTo>
                    <a:pt x="676" y="2471"/>
                  </a:lnTo>
                  <a:lnTo>
                    <a:pt x="703" y="2487"/>
                  </a:lnTo>
                  <a:lnTo>
                    <a:pt x="732" y="2502"/>
                  </a:lnTo>
                  <a:lnTo>
                    <a:pt x="760" y="2516"/>
                  </a:lnTo>
                  <a:lnTo>
                    <a:pt x="789" y="2530"/>
                  </a:lnTo>
                  <a:lnTo>
                    <a:pt x="778" y="2514"/>
                  </a:lnTo>
                  <a:lnTo>
                    <a:pt x="768" y="2498"/>
                  </a:lnTo>
                  <a:lnTo>
                    <a:pt x="759" y="2480"/>
                  </a:lnTo>
                  <a:lnTo>
                    <a:pt x="750" y="2463"/>
                  </a:lnTo>
                  <a:lnTo>
                    <a:pt x="733" y="2427"/>
                  </a:lnTo>
                  <a:lnTo>
                    <a:pt x="720" y="2390"/>
                  </a:lnTo>
                  <a:lnTo>
                    <a:pt x="675" y="2377"/>
                  </a:lnTo>
                  <a:lnTo>
                    <a:pt x="631" y="2361"/>
                  </a:lnTo>
                  <a:lnTo>
                    <a:pt x="586" y="2344"/>
                  </a:lnTo>
                  <a:lnTo>
                    <a:pt x="543" y="2326"/>
                  </a:lnTo>
                  <a:lnTo>
                    <a:pt x="501" y="2305"/>
                  </a:lnTo>
                  <a:lnTo>
                    <a:pt x="458" y="2284"/>
                  </a:lnTo>
                  <a:lnTo>
                    <a:pt x="418" y="2261"/>
                  </a:lnTo>
                  <a:lnTo>
                    <a:pt x="377" y="2236"/>
                  </a:lnTo>
                  <a:close/>
                  <a:moveTo>
                    <a:pt x="1218" y="373"/>
                  </a:moveTo>
                  <a:lnTo>
                    <a:pt x="1238" y="378"/>
                  </a:lnTo>
                  <a:lnTo>
                    <a:pt x="1256" y="381"/>
                  </a:lnTo>
                  <a:lnTo>
                    <a:pt x="1276" y="385"/>
                  </a:lnTo>
                  <a:lnTo>
                    <a:pt x="1296" y="388"/>
                  </a:lnTo>
                  <a:lnTo>
                    <a:pt x="1316" y="389"/>
                  </a:lnTo>
                  <a:lnTo>
                    <a:pt x="1336" y="392"/>
                  </a:lnTo>
                  <a:lnTo>
                    <a:pt x="1355" y="393"/>
                  </a:lnTo>
                  <a:lnTo>
                    <a:pt x="1375" y="393"/>
                  </a:lnTo>
                  <a:lnTo>
                    <a:pt x="1375" y="296"/>
                  </a:lnTo>
                  <a:lnTo>
                    <a:pt x="1354" y="295"/>
                  </a:lnTo>
                  <a:lnTo>
                    <a:pt x="1335" y="291"/>
                  </a:lnTo>
                  <a:lnTo>
                    <a:pt x="1314" y="287"/>
                  </a:lnTo>
                  <a:lnTo>
                    <a:pt x="1296" y="280"/>
                  </a:lnTo>
                  <a:lnTo>
                    <a:pt x="1275" y="302"/>
                  </a:lnTo>
                  <a:lnTo>
                    <a:pt x="1255" y="325"/>
                  </a:lnTo>
                  <a:lnTo>
                    <a:pt x="1237" y="349"/>
                  </a:lnTo>
                  <a:lnTo>
                    <a:pt x="1218" y="373"/>
                  </a:lnTo>
                  <a:close/>
                  <a:moveTo>
                    <a:pt x="1194" y="407"/>
                  </a:moveTo>
                  <a:lnTo>
                    <a:pt x="1176" y="433"/>
                  </a:lnTo>
                  <a:lnTo>
                    <a:pt x="1157" y="462"/>
                  </a:lnTo>
                  <a:lnTo>
                    <a:pt x="1140" y="490"/>
                  </a:lnTo>
                  <a:lnTo>
                    <a:pt x="1123" y="518"/>
                  </a:lnTo>
                  <a:lnTo>
                    <a:pt x="1107" y="546"/>
                  </a:lnTo>
                  <a:lnTo>
                    <a:pt x="1091" y="575"/>
                  </a:lnTo>
                  <a:lnTo>
                    <a:pt x="1074" y="605"/>
                  </a:lnTo>
                  <a:lnTo>
                    <a:pt x="1059" y="634"/>
                  </a:lnTo>
                  <a:lnTo>
                    <a:pt x="1099" y="643"/>
                  </a:lnTo>
                  <a:lnTo>
                    <a:pt x="1138" y="652"/>
                  </a:lnTo>
                  <a:lnTo>
                    <a:pt x="1177" y="658"/>
                  </a:lnTo>
                  <a:lnTo>
                    <a:pt x="1216" y="663"/>
                  </a:lnTo>
                  <a:lnTo>
                    <a:pt x="1255" y="668"/>
                  </a:lnTo>
                  <a:lnTo>
                    <a:pt x="1296" y="670"/>
                  </a:lnTo>
                  <a:lnTo>
                    <a:pt x="1336" y="673"/>
                  </a:lnTo>
                  <a:lnTo>
                    <a:pt x="1375" y="674"/>
                  </a:lnTo>
                  <a:lnTo>
                    <a:pt x="1375" y="432"/>
                  </a:lnTo>
                  <a:lnTo>
                    <a:pt x="1352" y="431"/>
                  </a:lnTo>
                  <a:lnTo>
                    <a:pt x="1329" y="430"/>
                  </a:lnTo>
                  <a:lnTo>
                    <a:pt x="1307" y="428"/>
                  </a:lnTo>
                  <a:lnTo>
                    <a:pt x="1284" y="425"/>
                  </a:lnTo>
                  <a:lnTo>
                    <a:pt x="1261" y="422"/>
                  </a:lnTo>
                  <a:lnTo>
                    <a:pt x="1239" y="417"/>
                  </a:lnTo>
                  <a:lnTo>
                    <a:pt x="1216" y="412"/>
                  </a:lnTo>
                  <a:lnTo>
                    <a:pt x="1194" y="407"/>
                  </a:lnTo>
                  <a:close/>
                  <a:moveTo>
                    <a:pt x="1041" y="669"/>
                  </a:moveTo>
                  <a:lnTo>
                    <a:pt x="1026" y="700"/>
                  </a:lnTo>
                  <a:lnTo>
                    <a:pt x="1011" y="731"/>
                  </a:lnTo>
                  <a:lnTo>
                    <a:pt x="996" y="764"/>
                  </a:lnTo>
                  <a:lnTo>
                    <a:pt x="982" y="796"/>
                  </a:lnTo>
                  <a:lnTo>
                    <a:pt x="968" y="827"/>
                  </a:lnTo>
                  <a:lnTo>
                    <a:pt x="955" y="859"/>
                  </a:lnTo>
                  <a:lnTo>
                    <a:pt x="941" y="892"/>
                  </a:lnTo>
                  <a:lnTo>
                    <a:pt x="928" y="924"/>
                  </a:lnTo>
                  <a:lnTo>
                    <a:pt x="983" y="939"/>
                  </a:lnTo>
                  <a:lnTo>
                    <a:pt x="1039" y="950"/>
                  </a:lnTo>
                  <a:lnTo>
                    <a:pt x="1094" y="961"/>
                  </a:lnTo>
                  <a:lnTo>
                    <a:pt x="1149" y="969"/>
                  </a:lnTo>
                  <a:lnTo>
                    <a:pt x="1206" y="976"/>
                  </a:lnTo>
                  <a:lnTo>
                    <a:pt x="1262" y="980"/>
                  </a:lnTo>
                  <a:lnTo>
                    <a:pt x="1319" y="983"/>
                  </a:lnTo>
                  <a:lnTo>
                    <a:pt x="1375" y="984"/>
                  </a:lnTo>
                  <a:lnTo>
                    <a:pt x="1375" y="712"/>
                  </a:lnTo>
                  <a:lnTo>
                    <a:pt x="1335" y="712"/>
                  </a:lnTo>
                  <a:lnTo>
                    <a:pt x="1293" y="710"/>
                  </a:lnTo>
                  <a:lnTo>
                    <a:pt x="1253" y="706"/>
                  </a:lnTo>
                  <a:lnTo>
                    <a:pt x="1211" y="703"/>
                  </a:lnTo>
                  <a:lnTo>
                    <a:pt x="1168" y="696"/>
                  </a:lnTo>
                  <a:lnTo>
                    <a:pt x="1124" y="688"/>
                  </a:lnTo>
                  <a:lnTo>
                    <a:pt x="1081" y="678"/>
                  </a:lnTo>
                  <a:lnTo>
                    <a:pt x="1041" y="669"/>
                  </a:lnTo>
                  <a:close/>
                  <a:moveTo>
                    <a:pt x="912" y="968"/>
                  </a:moveTo>
                  <a:lnTo>
                    <a:pt x="891" y="1023"/>
                  </a:lnTo>
                  <a:lnTo>
                    <a:pt x="872" y="1079"/>
                  </a:lnTo>
                  <a:lnTo>
                    <a:pt x="852" y="1135"/>
                  </a:lnTo>
                  <a:lnTo>
                    <a:pt x="835" y="1192"/>
                  </a:lnTo>
                  <a:lnTo>
                    <a:pt x="818" y="1249"/>
                  </a:lnTo>
                  <a:lnTo>
                    <a:pt x="801" y="1306"/>
                  </a:lnTo>
                  <a:lnTo>
                    <a:pt x="786" y="1363"/>
                  </a:lnTo>
                  <a:lnTo>
                    <a:pt x="773" y="1422"/>
                  </a:lnTo>
                  <a:lnTo>
                    <a:pt x="808" y="1431"/>
                  </a:lnTo>
                  <a:lnTo>
                    <a:pt x="845" y="1440"/>
                  </a:lnTo>
                  <a:lnTo>
                    <a:pt x="883" y="1449"/>
                  </a:lnTo>
                  <a:lnTo>
                    <a:pt x="920" y="1456"/>
                  </a:lnTo>
                  <a:lnTo>
                    <a:pt x="958" y="1464"/>
                  </a:lnTo>
                  <a:lnTo>
                    <a:pt x="995" y="1470"/>
                  </a:lnTo>
                  <a:lnTo>
                    <a:pt x="1033" y="1476"/>
                  </a:lnTo>
                  <a:lnTo>
                    <a:pt x="1071" y="1481"/>
                  </a:lnTo>
                  <a:lnTo>
                    <a:pt x="1109" y="1486"/>
                  </a:lnTo>
                  <a:lnTo>
                    <a:pt x="1147" y="1490"/>
                  </a:lnTo>
                  <a:lnTo>
                    <a:pt x="1185" y="1493"/>
                  </a:lnTo>
                  <a:lnTo>
                    <a:pt x="1223" y="1495"/>
                  </a:lnTo>
                  <a:lnTo>
                    <a:pt x="1261" y="1498"/>
                  </a:lnTo>
                  <a:lnTo>
                    <a:pt x="1299" y="1500"/>
                  </a:lnTo>
                  <a:lnTo>
                    <a:pt x="1337" y="1500"/>
                  </a:lnTo>
                  <a:lnTo>
                    <a:pt x="1375" y="1501"/>
                  </a:lnTo>
                  <a:lnTo>
                    <a:pt x="1375" y="1030"/>
                  </a:lnTo>
                  <a:lnTo>
                    <a:pt x="1316" y="1029"/>
                  </a:lnTo>
                  <a:lnTo>
                    <a:pt x="1258" y="1026"/>
                  </a:lnTo>
                  <a:lnTo>
                    <a:pt x="1200" y="1022"/>
                  </a:lnTo>
                  <a:lnTo>
                    <a:pt x="1141" y="1015"/>
                  </a:lnTo>
                  <a:lnTo>
                    <a:pt x="1084" y="1006"/>
                  </a:lnTo>
                  <a:lnTo>
                    <a:pt x="1026" y="995"/>
                  </a:lnTo>
                  <a:lnTo>
                    <a:pt x="968" y="983"/>
                  </a:lnTo>
                  <a:lnTo>
                    <a:pt x="912" y="968"/>
                  </a:lnTo>
                  <a:close/>
                  <a:moveTo>
                    <a:pt x="763" y="1458"/>
                  </a:moveTo>
                  <a:lnTo>
                    <a:pt x="751" y="1517"/>
                  </a:lnTo>
                  <a:lnTo>
                    <a:pt x="740" y="1575"/>
                  </a:lnTo>
                  <a:lnTo>
                    <a:pt x="730" y="1632"/>
                  </a:lnTo>
                  <a:lnTo>
                    <a:pt x="721" y="1691"/>
                  </a:lnTo>
                  <a:lnTo>
                    <a:pt x="713" y="1750"/>
                  </a:lnTo>
                  <a:lnTo>
                    <a:pt x="707" y="1809"/>
                  </a:lnTo>
                  <a:lnTo>
                    <a:pt x="702" y="1867"/>
                  </a:lnTo>
                  <a:lnTo>
                    <a:pt x="700" y="1926"/>
                  </a:lnTo>
                  <a:lnTo>
                    <a:pt x="740" y="1937"/>
                  </a:lnTo>
                  <a:lnTo>
                    <a:pt x="782" y="1947"/>
                  </a:lnTo>
                  <a:lnTo>
                    <a:pt x="823" y="1955"/>
                  </a:lnTo>
                  <a:lnTo>
                    <a:pt x="866" y="1963"/>
                  </a:lnTo>
                  <a:lnTo>
                    <a:pt x="907" y="1971"/>
                  </a:lnTo>
                  <a:lnTo>
                    <a:pt x="950" y="1978"/>
                  </a:lnTo>
                  <a:lnTo>
                    <a:pt x="993" y="1984"/>
                  </a:lnTo>
                  <a:lnTo>
                    <a:pt x="1035" y="1988"/>
                  </a:lnTo>
                  <a:lnTo>
                    <a:pt x="1078" y="1993"/>
                  </a:lnTo>
                  <a:lnTo>
                    <a:pt x="1119" y="1996"/>
                  </a:lnTo>
                  <a:lnTo>
                    <a:pt x="1163" y="2000"/>
                  </a:lnTo>
                  <a:lnTo>
                    <a:pt x="1206" y="2002"/>
                  </a:lnTo>
                  <a:lnTo>
                    <a:pt x="1248" y="2005"/>
                  </a:lnTo>
                  <a:lnTo>
                    <a:pt x="1290" y="2006"/>
                  </a:lnTo>
                  <a:lnTo>
                    <a:pt x="1332" y="2007"/>
                  </a:lnTo>
                  <a:lnTo>
                    <a:pt x="1375" y="2007"/>
                  </a:lnTo>
                  <a:lnTo>
                    <a:pt x="1375" y="1539"/>
                  </a:lnTo>
                  <a:lnTo>
                    <a:pt x="1337" y="1539"/>
                  </a:lnTo>
                  <a:lnTo>
                    <a:pt x="1298" y="1538"/>
                  </a:lnTo>
                  <a:lnTo>
                    <a:pt x="1259" y="1537"/>
                  </a:lnTo>
                  <a:lnTo>
                    <a:pt x="1221" y="1534"/>
                  </a:lnTo>
                  <a:lnTo>
                    <a:pt x="1182" y="1531"/>
                  </a:lnTo>
                  <a:lnTo>
                    <a:pt x="1144" y="1528"/>
                  </a:lnTo>
                  <a:lnTo>
                    <a:pt x="1106" y="1524"/>
                  </a:lnTo>
                  <a:lnTo>
                    <a:pt x="1066" y="1518"/>
                  </a:lnTo>
                  <a:lnTo>
                    <a:pt x="1028" y="1514"/>
                  </a:lnTo>
                  <a:lnTo>
                    <a:pt x="990" y="1508"/>
                  </a:lnTo>
                  <a:lnTo>
                    <a:pt x="952" y="1501"/>
                  </a:lnTo>
                  <a:lnTo>
                    <a:pt x="914" y="1494"/>
                  </a:lnTo>
                  <a:lnTo>
                    <a:pt x="876" y="1486"/>
                  </a:lnTo>
                  <a:lnTo>
                    <a:pt x="838" y="1478"/>
                  </a:lnTo>
                  <a:lnTo>
                    <a:pt x="801" y="1469"/>
                  </a:lnTo>
                  <a:lnTo>
                    <a:pt x="763" y="1458"/>
                  </a:lnTo>
                  <a:close/>
                  <a:moveTo>
                    <a:pt x="699" y="1967"/>
                  </a:moveTo>
                  <a:lnTo>
                    <a:pt x="699" y="2016"/>
                  </a:lnTo>
                  <a:lnTo>
                    <a:pt x="700" y="2066"/>
                  </a:lnTo>
                  <a:lnTo>
                    <a:pt x="702" y="2115"/>
                  </a:lnTo>
                  <a:lnTo>
                    <a:pt x="708" y="2165"/>
                  </a:lnTo>
                  <a:lnTo>
                    <a:pt x="715" y="2214"/>
                  </a:lnTo>
                  <a:lnTo>
                    <a:pt x="724" y="2264"/>
                  </a:lnTo>
                  <a:lnTo>
                    <a:pt x="729" y="2288"/>
                  </a:lnTo>
                  <a:lnTo>
                    <a:pt x="736" y="2312"/>
                  </a:lnTo>
                  <a:lnTo>
                    <a:pt x="741" y="2335"/>
                  </a:lnTo>
                  <a:lnTo>
                    <a:pt x="750" y="2359"/>
                  </a:lnTo>
                  <a:lnTo>
                    <a:pt x="788" y="2370"/>
                  </a:lnTo>
                  <a:lnTo>
                    <a:pt x="826" y="2380"/>
                  </a:lnTo>
                  <a:lnTo>
                    <a:pt x="865" y="2389"/>
                  </a:lnTo>
                  <a:lnTo>
                    <a:pt x="903" y="2397"/>
                  </a:lnTo>
                  <a:lnTo>
                    <a:pt x="942" y="2405"/>
                  </a:lnTo>
                  <a:lnTo>
                    <a:pt x="981" y="2412"/>
                  </a:lnTo>
                  <a:lnTo>
                    <a:pt x="1020" y="2418"/>
                  </a:lnTo>
                  <a:lnTo>
                    <a:pt x="1059" y="2424"/>
                  </a:lnTo>
                  <a:lnTo>
                    <a:pt x="1099" y="2429"/>
                  </a:lnTo>
                  <a:lnTo>
                    <a:pt x="1138" y="2433"/>
                  </a:lnTo>
                  <a:lnTo>
                    <a:pt x="1178" y="2437"/>
                  </a:lnTo>
                  <a:lnTo>
                    <a:pt x="1217" y="2439"/>
                  </a:lnTo>
                  <a:lnTo>
                    <a:pt x="1256" y="2441"/>
                  </a:lnTo>
                  <a:lnTo>
                    <a:pt x="1297" y="2442"/>
                  </a:lnTo>
                  <a:lnTo>
                    <a:pt x="1336" y="2443"/>
                  </a:lnTo>
                  <a:lnTo>
                    <a:pt x="1375" y="2445"/>
                  </a:lnTo>
                  <a:lnTo>
                    <a:pt x="1375" y="2045"/>
                  </a:lnTo>
                  <a:lnTo>
                    <a:pt x="1332" y="2045"/>
                  </a:lnTo>
                  <a:lnTo>
                    <a:pt x="1290" y="2045"/>
                  </a:lnTo>
                  <a:lnTo>
                    <a:pt x="1247" y="2044"/>
                  </a:lnTo>
                  <a:lnTo>
                    <a:pt x="1205" y="2041"/>
                  </a:lnTo>
                  <a:lnTo>
                    <a:pt x="1162" y="2039"/>
                  </a:lnTo>
                  <a:lnTo>
                    <a:pt x="1119" y="2036"/>
                  </a:lnTo>
                  <a:lnTo>
                    <a:pt x="1077" y="2032"/>
                  </a:lnTo>
                  <a:lnTo>
                    <a:pt x="1034" y="2028"/>
                  </a:lnTo>
                  <a:lnTo>
                    <a:pt x="991" y="2023"/>
                  </a:lnTo>
                  <a:lnTo>
                    <a:pt x="950" y="2017"/>
                  </a:lnTo>
                  <a:lnTo>
                    <a:pt x="907" y="2010"/>
                  </a:lnTo>
                  <a:lnTo>
                    <a:pt x="865" y="2003"/>
                  </a:lnTo>
                  <a:lnTo>
                    <a:pt x="823" y="1995"/>
                  </a:lnTo>
                  <a:lnTo>
                    <a:pt x="782" y="1986"/>
                  </a:lnTo>
                  <a:lnTo>
                    <a:pt x="740" y="1977"/>
                  </a:lnTo>
                  <a:lnTo>
                    <a:pt x="699" y="1967"/>
                  </a:lnTo>
                  <a:close/>
                  <a:moveTo>
                    <a:pt x="767" y="2404"/>
                  </a:moveTo>
                  <a:lnTo>
                    <a:pt x="776" y="2426"/>
                  </a:lnTo>
                  <a:lnTo>
                    <a:pt x="785" y="2447"/>
                  </a:lnTo>
                  <a:lnTo>
                    <a:pt x="796" y="2468"/>
                  </a:lnTo>
                  <a:lnTo>
                    <a:pt x="807" y="2487"/>
                  </a:lnTo>
                  <a:lnTo>
                    <a:pt x="820" y="2507"/>
                  </a:lnTo>
                  <a:lnTo>
                    <a:pt x="832" y="2525"/>
                  </a:lnTo>
                  <a:lnTo>
                    <a:pt x="847" y="2544"/>
                  </a:lnTo>
                  <a:lnTo>
                    <a:pt x="862" y="2562"/>
                  </a:lnTo>
                  <a:lnTo>
                    <a:pt x="892" y="2574"/>
                  </a:lnTo>
                  <a:lnTo>
                    <a:pt x="923" y="2584"/>
                  </a:lnTo>
                  <a:lnTo>
                    <a:pt x="955" y="2594"/>
                  </a:lnTo>
                  <a:lnTo>
                    <a:pt x="987" y="2605"/>
                  </a:lnTo>
                  <a:lnTo>
                    <a:pt x="1018" y="2613"/>
                  </a:lnTo>
                  <a:lnTo>
                    <a:pt x="1050" y="2622"/>
                  </a:lnTo>
                  <a:lnTo>
                    <a:pt x="1081" y="2629"/>
                  </a:lnTo>
                  <a:lnTo>
                    <a:pt x="1114" y="2636"/>
                  </a:lnTo>
                  <a:lnTo>
                    <a:pt x="1146" y="2642"/>
                  </a:lnTo>
                  <a:lnTo>
                    <a:pt x="1179" y="2647"/>
                  </a:lnTo>
                  <a:lnTo>
                    <a:pt x="1211" y="2652"/>
                  </a:lnTo>
                  <a:lnTo>
                    <a:pt x="1244" y="2655"/>
                  </a:lnTo>
                  <a:lnTo>
                    <a:pt x="1277" y="2659"/>
                  </a:lnTo>
                  <a:lnTo>
                    <a:pt x="1309" y="2661"/>
                  </a:lnTo>
                  <a:lnTo>
                    <a:pt x="1343" y="2662"/>
                  </a:lnTo>
                  <a:lnTo>
                    <a:pt x="1375" y="2664"/>
                  </a:lnTo>
                  <a:lnTo>
                    <a:pt x="1375" y="2483"/>
                  </a:lnTo>
                  <a:lnTo>
                    <a:pt x="1299" y="2482"/>
                  </a:lnTo>
                  <a:lnTo>
                    <a:pt x="1222" y="2478"/>
                  </a:lnTo>
                  <a:lnTo>
                    <a:pt x="1183" y="2476"/>
                  </a:lnTo>
                  <a:lnTo>
                    <a:pt x="1145" y="2472"/>
                  </a:lnTo>
                  <a:lnTo>
                    <a:pt x="1107" y="2469"/>
                  </a:lnTo>
                  <a:lnTo>
                    <a:pt x="1069" y="2464"/>
                  </a:lnTo>
                  <a:lnTo>
                    <a:pt x="1029" y="2460"/>
                  </a:lnTo>
                  <a:lnTo>
                    <a:pt x="991" y="2454"/>
                  </a:lnTo>
                  <a:lnTo>
                    <a:pt x="953" y="2447"/>
                  </a:lnTo>
                  <a:lnTo>
                    <a:pt x="917" y="2440"/>
                  </a:lnTo>
                  <a:lnTo>
                    <a:pt x="879" y="2432"/>
                  </a:lnTo>
                  <a:lnTo>
                    <a:pt x="841" y="2424"/>
                  </a:lnTo>
                  <a:lnTo>
                    <a:pt x="804" y="2415"/>
                  </a:lnTo>
                  <a:lnTo>
                    <a:pt x="767" y="2404"/>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8" name="TextBox 337"/>
            <p:cNvSpPr txBox="1"/>
            <p:nvPr>
              <p:custDataLst>
                <p:tags r:id="rId13"/>
              </p:custDataLst>
            </p:nvPr>
          </p:nvSpPr>
          <p:spPr>
            <a:xfrm>
              <a:off x="2454533" y="4927004"/>
              <a:ext cx="1672596" cy="153888"/>
            </a:xfrm>
            <a:prstGeom prst="rect">
              <a:avLst/>
            </a:prstGeom>
            <a:noFill/>
          </p:spPr>
          <p:txBody>
            <a:bodyPr wrap="square" lIns="0" tIns="0" rIns="0" bIns="0" rtlCol="0" anchor="b">
              <a:spAutoFit/>
            </a:bodyPr>
            <a:lstStyle/>
            <a:p>
              <a:r>
                <a:rPr lang="en-US" sz="1000" b="1" dirty="0" smtClean="0">
                  <a:solidFill>
                    <a:schemeClr val="tx1">
                      <a:lumMod val="75000"/>
                      <a:lumOff val="25000"/>
                    </a:schemeClr>
                  </a:solidFill>
                </a:rPr>
                <a:t>www.KeyVerticals.com</a:t>
              </a:r>
              <a:endParaRPr lang="en-US" sz="1000" b="1" dirty="0">
                <a:solidFill>
                  <a:schemeClr val="tx1">
                    <a:lumMod val="75000"/>
                    <a:lumOff val="25000"/>
                  </a:schemeClr>
                </a:solidFill>
              </a:endParaRPr>
            </a:p>
          </p:txBody>
        </p:sp>
      </p:grpSp>
      <p:grpSp>
        <p:nvGrpSpPr>
          <p:cNvPr id="348" name="Group 347"/>
          <p:cNvGrpSpPr/>
          <p:nvPr/>
        </p:nvGrpSpPr>
        <p:grpSpPr>
          <a:xfrm>
            <a:off x="1980852" y="4135564"/>
            <a:ext cx="2152521" cy="221450"/>
            <a:chOff x="2117160" y="5201648"/>
            <a:chExt cx="2152521" cy="221450"/>
          </a:xfrm>
        </p:grpSpPr>
        <p:sp>
          <p:nvSpPr>
            <p:cNvPr id="311" name="Freeform 209"/>
            <p:cNvSpPr>
              <a:spLocks noEditPoints="1"/>
            </p:cNvSpPr>
            <p:nvPr>
              <p:custDataLst>
                <p:tags r:id="rId10"/>
              </p:custDataLst>
            </p:nvPr>
          </p:nvSpPr>
          <p:spPr bwMode="auto">
            <a:xfrm>
              <a:off x="2117160" y="5201648"/>
              <a:ext cx="210377" cy="221450"/>
            </a:xfrm>
            <a:custGeom>
              <a:avLst/>
              <a:gdLst>
                <a:gd name="T0" fmla="*/ 269 w 285"/>
                <a:gd name="T1" fmla="*/ 124 h 300"/>
                <a:gd name="T2" fmla="*/ 252 w 285"/>
                <a:gd name="T3" fmla="*/ 168 h 300"/>
                <a:gd name="T4" fmla="*/ 210 w 285"/>
                <a:gd name="T5" fmla="*/ 213 h 300"/>
                <a:gd name="T6" fmla="*/ 164 w 285"/>
                <a:gd name="T7" fmla="*/ 221 h 300"/>
                <a:gd name="T8" fmla="*/ 143 w 285"/>
                <a:gd name="T9" fmla="*/ 211 h 300"/>
                <a:gd name="T10" fmla="*/ 115 w 285"/>
                <a:gd name="T11" fmla="*/ 224 h 300"/>
                <a:gd name="T12" fmla="*/ 92 w 285"/>
                <a:gd name="T13" fmla="*/ 231 h 300"/>
                <a:gd name="T14" fmla="*/ 58 w 285"/>
                <a:gd name="T15" fmla="*/ 220 h 300"/>
                <a:gd name="T16" fmla="*/ 44 w 285"/>
                <a:gd name="T17" fmla="*/ 186 h 300"/>
                <a:gd name="T18" fmla="*/ 55 w 285"/>
                <a:gd name="T19" fmla="*/ 120 h 300"/>
                <a:gd name="T20" fmla="*/ 80 w 285"/>
                <a:gd name="T21" fmla="*/ 79 h 300"/>
                <a:gd name="T22" fmla="*/ 116 w 285"/>
                <a:gd name="T23" fmla="*/ 58 h 300"/>
                <a:gd name="T24" fmla="*/ 144 w 285"/>
                <a:gd name="T25" fmla="*/ 59 h 300"/>
                <a:gd name="T26" fmla="*/ 158 w 285"/>
                <a:gd name="T27" fmla="*/ 60 h 300"/>
                <a:gd name="T28" fmla="*/ 184 w 285"/>
                <a:gd name="T29" fmla="*/ 44 h 300"/>
                <a:gd name="T30" fmla="*/ 196 w 285"/>
                <a:gd name="T31" fmla="*/ 51 h 300"/>
                <a:gd name="T32" fmla="*/ 176 w 285"/>
                <a:gd name="T33" fmla="*/ 160 h 300"/>
                <a:gd name="T34" fmla="*/ 174 w 285"/>
                <a:gd name="T35" fmla="*/ 194 h 300"/>
                <a:gd name="T36" fmla="*/ 195 w 285"/>
                <a:gd name="T37" fmla="*/ 191 h 300"/>
                <a:gd name="T38" fmla="*/ 227 w 285"/>
                <a:gd name="T39" fmla="*/ 151 h 300"/>
                <a:gd name="T40" fmla="*/ 235 w 285"/>
                <a:gd name="T41" fmla="*/ 89 h 300"/>
                <a:gd name="T42" fmla="*/ 219 w 285"/>
                <a:gd name="T43" fmla="*/ 51 h 300"/>
                <a:gd name="T44" fmla="*/ 191 w 285"/>
                <a:gd name="T45" fmla="*/ 28 h 300"/>
                <a:gd name="T46" fmla="*/ 136 w 285"/>
                <a:gd name="T47" fmla="*/ 22 h 300"/>
                <a:gd name="T48" fmla="*/ 97 w 285"/>
                <a:gd name="T49" fmla="*/ 33 h 300"/>
                <a:gd name="T50" fmla="*/ 49 w 285"/>
                <a:gd name="T51" fmla="*/ 73 h 300"/>
                <a:gd name="T52" fmla="*/ 29 w 285"/>
                <a:gd name="T53" fmla="*/ 110 h 300"/>
                <a:gd name="T54" fmla="*/ 22 w 285"/>
                <a:gd name="T55" fmla="*/ 152 h 300"/>
                <a:gd name="T56" fmla="*/ 37 w 285"/>
                <a:gd name="T57" fmla="*/ 217 h 300"/>
                <a:gd name="T58" fmla="*/ 67 w 285"/>
                <a:gd name="T59" fmla="*/ 251 h 300"/>
                <a:gd name="T60" fmla="*/ 137 w 285"/>
                <a:gd name="T61" fmla="*/ 269 h 300"/>
                <a:gd name="T62" fmla="*/ 190 w 285"/>
                <a:gd name="T63" fmla="*/ 256 h 300"/>
                <a:gd name="T64" fmla="*/ 232 w 285"/>
                <a:gd name="T65" fmla="*/ 224 h 300"/>
                <a:gd name="T66" fmla="*/ 261 w 285"/>
                <a:gd name="T67" fmla="*/ 192 h 300"/>
                <a:gd name="T68" fmla="*/ 283 w 285"/>
                <a:gd name="T69" fmla="*/ 194 h 300"/>
                <a:gd name="T70" fmla="*/ 284 w 285"/>
                <a:gd name="T71" fmla="*/ 203 h 300"/>
                <a:gd name="T72" fmla="*/ 251 w 285"/>
                <a:gd name="T73" fmla="*/ 253 h 300"/>
                <a:gd name="T74" fmla="*/ 195 w 285"/>
                <a:gd name="T75" fmla="*/ 289 h 300"/>
                <a:gd name="T76" fmla="*/ 136 w 285"/>
                <a:gd name="T77" fmla="*/ 300 h 300"/>
                <a:gd name="T78" fmla="*/ 76 w 285"/>
                <a:gd name="T79" fmla="*/ 288 h 300"/>
                <a:gd name="T80" fmla="*/ 32 w 285"/>
                <a:gd name="T81" fmla="*/ 254 h 300"/>
                <a:gd name="T82" fmla="*/ 4 w 285"/>
                <a:gd name="T83" fmla="*/ 197 h 300"/>
                <a:gd name="T84" fmla="*/ 1 w 285"/>
                <a:gd name="T85" fmla="*/ 145 h 300"/>
                <a:gd name="T86" fmla="*/ 26 w 285"/>
                <a:gd name="T87" fmla="*/ 75 h 300"/>
                <a:gd name="T88" fmla="*/ 60 w 285"/>
                <a:gd name="T89" fmla="*/ 36 h 300"/>
                <a:gd name="T90" fmla="*/ 116 w 285"/>
                <a:gd name="T91" fmla="*/ 7 h 300"/>
                <a:gd name="T92" fmla="*/ 173 w 285"/>
                <a:gd name="T93" fmla="*/ 0 h 300"/>
                <a:gd name="T94" fmla="*/ 218 w 285"/>
                <a:gd name="T95" fmla="*/ 14 h 300"/>
                <a:gd name="T96" fmla="*/ 265 w 285"/>
                <a:gd name="T97" fmla="*/ 66 h 300"/>
                <a:gd name="T98" fmla="*/ 117 w 285"/>
                <a:gd name="T99" fmla="*/ 76 h 300"/>
                <a:gd name="T100" fmla="*/ 90 w 285"/>
                <a:gd name="T101" fmla="*/ 117 h 300"/>
                <a:gd name="T102" fmla="*/ 77 w 285"/>
                <a:gd name="T103" fmla="*/ 180 h 300"/>
                <a:gd name="T104" fmla="*/ 88 w 285"/>
                <a:gd name="T105" fmla="*/ 208 h 300"/>
                <a:gd name="T106" fmla="*/ 105 w 285"/>
                <a:gd name="T107" fmla="*/ 207 h 300"/>
                <a:gd name="T108" fmla="*/ 130 w 285"/>
                <a:gd name="T109" fmla="*/ 175 h 300"/>
                <a:gd name="T110" fmla="*/ 145 w 285"/>
                <a:gd name="T111" fmla="*/ 126 h 300"/>
                <a:gd name="T112" fmla="*/ 144 w 285"/>
                <a:gd name="T113" fmla="*/ 77 h 300"/>
                <a:gd name="T114" fmla="*/ 127 w 285"/>
                <a:gd name="T115" fmla="*/ 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 h="300">
                  <a:moveTo>
                    <a:pt x="268" y="79"/>
                  </a:moveTo>
                  <a:lnTo>
                    <a:pt x="268" y="79"/>
                  </a:lnTo>
                  <a:lnTo>
                    <a:pt x="270" y="90"/>
                  </a:lnTo>
                  <a:lnTo>
                    <a:pt x="271" y="101"/>
                  </a:lnTo>
                  <a:lnTo>
                    <a:pt x="270" y="112"/>
                  </a:lnTo>
                  <a:lnTo>
                    <a:pt x="269" y="124"/>
                  </a:lnTo>
                  <a:lnTo>
                    <a:pt x="267" y="134"/>
                  </a:lnTo>
                  <a:lnTo>
                    <a:pt x="263" y="145"/>
                  </a:lnTo>
                  <a:lnTo>
                    <a:pt x="258" y="157"/>
                  </a:lnTo>
                  <a:lnTo>
                    <a:pt x="252" y="168"/>
                  </a:lnTo>
                  <a:lnTo>
                    <a:pt x="252" y="168"/>
                  </a:lnTo>
                  <a:lnTo>
                    <a:pt x="252" y="168"/>
                  </a:lnTo>
                  <a:lnTo>
                    <a:pt x="245" y="179"/>
                  </a:lnTo>
                  <a:lnTo>
                    <a:pt x="238" y="188"/>
                  </a:lnTo>
                  <a:lnTo>
                    <a:pt x="233" y="196"/>
                  </a:lnTo>
                  <a:lnTo>
                    <a:pt x="226" y="203"/>
                  </a:lnTo>
                  <a:lnTo>
                    <a:pt x="218" y="209"/>
                  </a:lnTo>
                  <a:lnTo>
                    <a:pt x="210" y="213"/>
                  </a:lnTo>
                  <a:lnTo>
                    <a:pt x="200" y="217"/>
                  </a:lnTo>
                  <a:lnTo>
                    <a:pt x="189" y="221"/>
                  </a:lnTo>
                  <a:lnTo>
                    <a:pt x="175" y="221"/>
                  </a:lnTo>
                  <a:lnTo>
                    <a:pt x="175" y="221"/>
                  </a:lnTo>
                  <a:lnTo>
                    <a:pt x="169" y="222"/>
                  </a:lnTo>
                  <a:lnTo>
                    <a:pt x="164" y="221"/>
                  </a:lnTo>
                  <a:lnTo>
                    <a:pt x="158" y="220"/>
                  </a:lnTo>
                  <a:lnTo>
                    <a:pt x="152" y="218"/>
                  </a:lnTo>
                  <a:lnTo>
                    <a:pt x="152" y="218"/>
                  </a:lnTo>
                  <a:lnTo>
                    <a:pt x="152" y="218"/>
                  </a:lnTo>
                  <a:lnTo>
                    <a:pt x="148" y="214"/>
                  </a:lnTo>
                  <a:lnTo>
                    <a:pt x="143" y="211"/>
                  </a:lnTo>
                  <a:lnTo>
                    <a:pt x="140" y="207"/>
                  </a:lnTo>
                  <a:lnTo>
                    <a:pt x="136" y="202"/>
                  </a:lnTo>
                  <a:lnTo>
                    <a:pt x="136" y="202"/>
                  </a:lnTo>
                  <a:lnTo>
                    <a:pt x="136" y="202"/>
                  </a:lnTo>
                  <a:lnTo>
                    <a:pt x="126" y="214"/>
                  </a:lnTo>
                  <a:lnTo>
                    <a:pt x="115" y="224"/>
                  </a:lnTo>
                  <a:lnTo>
                    <a:pt x="109" y="226"/>
                  </a:lnTo>
                  <a:lnTo>
                    <a:pt x="103" y="229"/>
                  </a:lnTo>
                  <a:lnTo>
                    <a:pt x="98" y="230"/>
                  </a:lnTo>
                  <a:lnTo>
                    <a:pt x="92" y="231"/>
                  </a:lnTo>
                  <a:lnTo>
                    <a:pt x="92" y="231"/>
                  </a:lnTo>
                  <a:lnTo>
                    <a:pt x="92" y="231"/>
                  </a:lnTo>
                  <a:lnTo>
                    <a:pt x="81" y="231"/>
                  </a:lnTo>
                  <a:lnTo>
                    <a:pt x="75" y="230"/>
                  </a:lnTo>
                  <a:lnTo>
                    <a:pt x="71" y="228"/>
                  </a:lnTo>
                  <a:lnTo>
                    <a:pt x="66" y="226"/>
                  </a:lnTo>
                  <a:lnTo>
                    <a:pt x="61" y="224"/>
                  </a:lnTo>
                  <a:lnTo>
                    <a:pt x="58" y="220"/>
                  </a:lnTo>
                  <a:lnTo>
                    <a:pt x="55" y="216"/>
                  </a:lnTo>
                  <a:lnTo>
                    <a:pt x="55" y="216"/>
                  </a:lnTo>
                  <a:lnTo>
                    <a:pt x="55" y="216"/>
                  </a:lnTo>
                  <a:lnTo>
                    <a:pt x="50" y="208"/>
                  </a:lnTo>
                  <a:lnTo>
                    <a:pt x="47" y="197"/>
                  </a:lnTo>
                  <a:lnTo>
                    <a:pt x="44" y="186"/>
                  </a:lnTo>
                  <a:lnTo>
                    <a:pt x="44" y="174"/>
                  </a:lnTo>
                  <a:lnTo>
                    <a:pt x="44" y="174"/>
                  </a:lnTo>
                  <a:lnTo>
                    <a:pt x="44" y="174"/>
                  </a:lnTo>
                  <a:lnTo>
                    <a:pt x="46" y="155"/>
                  </a:lnTo>
                  <a:lnTo>
                    <a:pt x="49" y="138"/>
                  </a:lnTo>
                  <a:lnTo>
                    <a:pt x="55" y="120"/>
                  </a:lnTo>
                  <a:lnTo>
                    <a:pt x="63" y="103"/>
                  </a:lnTo>
                  <a:lnTo>
                    <a:pt x="63" y="103"/>
                  </a:lnTo>
                  <a:lnTo>
                    <a:pt x="63" y="103"/>
                  </a:lnTo>
                  <a:lnTo>
                    <a:pt x="68" y="94"/>
                  </a:lnTo>
                  <a:lnTo>
                    <a:pt x="74" y="86"/>
                  </a:lnTo>
                  <a:lnTo>
                    <a:pt x="80" y="79"/>
                  </a:lnTo>
                  <a:lnTo>
                    <a:pt x="86" y="74"/>
                  </a:lnTo>
                  <a:lnTo>
                    <a:pt x="93" y="68"/>
                  </a:lnTo>
                  <a:lnTo>
                    <a:pt x="101" y="64"/>
                  </a:lnTo>
                  <a:lnTo>
                    <a:pt x="108" y="60"/>
                  </a:lnTo>
                  <a:lnTo>
                    <a:pt x="116" y="58"/>
                  </a:lnTo>
                  <a:lnTo>
                    <a:pt x="116" y="58"/>
                  </a:lnTo>
                  <a:lnTo>
                    <a:pt x="116" y="58"/>
                  </a:lnTo>
                  <a:lnTo>
                    <a:pt x="123" y="57"/>
                  </a:lnTo>
                  <a:lnTo>
                    <a:pt x="130" y="56"/>
                  </a:lnTo>
                  <a:lnTo>
                    <a:pt x="135" y="56"/>
                  </a:lnTo>
                  <a:lnTo>
                    <a:pt x="140" y="57"/>
                  </a:lnTo>
                  <a:lnTo>
                    <a:pt x="144" y="59"/>
                  </a:lnTo>
                  <a:lnTo>
                    <a:pt x="149" y="61"/>
                  </a:lnTo>
                  <a:lnTo>
                    <a:pt x="152" y="65"/>
                  </a:lnTo>
                  <a:lnTo>
                    <a:pt x="156" y="68"/>
                  </a:lnTo>
                  <a:lnTo>
                    <a:pt x="156" y="68"/>
                  </a:lnTo>
                  <a:lnTo>
                    <a:pt x="156" y="68"/>
                  </a:lnTo>
                  <a:lnTo>
                    <a:pt x="158" y="60"/>
                  </a:lnTo>
                  <a:lnTo>
                    <a:pt x="161" y="53"/>
                  </a:lnTo>
                  <a:lnTo>
                    <a:pt x="167" y="49"/>
                  </a:lnTo>
                  <a:lnTo>
                    <a:pt x="175" y="45"/>
                  </a:lnTo>
                  <a:lnTo>
                    <a:pt x="175" y="45"/>
                  </a:lnTo>
                  <a:lnTo>
                    <a:pt x="175" y="45"/>
                  </a:lnTo>
                  <a:lnTo>
                    <a:pt x="184" y="44"/>
                  </a:lnTo>
                  <a:lnTo>
                    <a:pt x="191" y="44"/>
                  </a:lnTo>
                  <a:lnTo>
                    <a:pt x="194" y="47"/>
                  </a:lnTo>
                  <a:lnTo>
                    <a:pt x="195" y="49"/>
                  </a:lnTo>
                  <a:lnTo>
                    <a:pt x="196" y="51"/>
                  </a:lnTo>
                  <a:lnTo>
                    <a:pt x="196" y="51"/>
                  </a:lnTo>
                  <a:lnTo>
                    <a:pt x="196" y="51"/>
                  </a:lnTo>
                  <a:lnTo>
                    <a:pt x="196" y="53"/>
                  </a:lnTo>
                  <a:lnTo>
                    <a:pt x="196" y="53"/>
                  </a:lnTo>
                  <a:lnTo>
                    <a:pt x="196" y="53"/>
                  </a:lnTo>
                  <a:lnTo>
                    <a:pt x="186" y="107"/>
                  </a:lnTo>
                  <a:lnTo>
                    <a:pt x="179" y="148"/>
                  </a:lnTo>
                  <a:lnTo>
                    <a:pt x="176" y="160"/>
                  </a:lnTo>
                  <a:lnTo>
                    <a:pt x="176" y="160"/>
                  </a:lnTo>
                  <a:lnTo>
                    <a:pt x="170" y="187"/>
                  </a:lnTo>
                  <a:lnTo>
                    <a:pt x="170" y="187"/>
                  </a:lnTo>
                  <a:lnTo>
                    <a:pt x="170" y="187"/>
                  </a:lnTo>
                  <a:lnTo>
                    <a:pt x="172" y="191"/>
                  </a:lnTo>
                  <a:lnTo>
                    <a:pt x="174" y="194"/>
                  </a:lnTo>
                  <a:lnTo>
                    <a:pt x="177" y="195"/>
                  </a:lnTo>
                  <a:lnTo>
                    <a:pt x="182" y="195"/>
                  </a:lnTo>
                  <a:lnTo>
                    <a:pt x="182" y="195"/>
                  </a:lnTo>
                  <a:lnTo>
                    <a:pt x="182" y="195"/>
                  </a:lnTo>
                  <a:lnTo>
                    <a:pt x="190" y="194"/>
                  </a:lnTo>
                  <a:lnTo>
                    <a:pt x="195" y="191"/>
                  </a:lnTo>
                  <a:lnTo>
                    <a:pt x="202" y="187"/>
                  </a:lnTo>
                  <a:lnTo>
                    <a:pt x="208" y="183"/>
                  </a:lnTo>
                  <a:lnTo>
                    <a:pt x="213" y="177"/>
                  </a:lnTo>
                  <a:lnTo>
                    <a:pt x="218" y="169"/>
                  </a:lnTo>
                  <a:lnTo>
                    <a:pt x="223" y="161"/>
                  </a:lnTo>
                  <a:lnTo>
                    <a:pt x="227" y="151"/>
                  </a:lnTo>
                  <a:lnTo>
                    <a:pt x="227" y="151"/>
                  </a:lnTo>
                  <a:lnTo>
                    <a:pt x="227" y="151"/>
                  </a:lnTo>
                  <a:lnTo>
                    <a:pt x="233" y="135"/>
                  </a:lnTo>
                  <a:lnTo>
                    <a:pt x="235" y="119"/>
                  </a:lnTo>
                  <a:lnTo>
                    <a:pt x="236" y="103"/>
                  </a:lnTo>
                  <a:lnTo>
                    <a:pt x="235" y="89"/>
                  </a:lnTo>
                  <a:lnTo>
                    <a:pt x="235" y="89"/>
                  </a:lnTo>
                  <a:lnTo>
                    <a:pt x="235" y="89"/>
                  </a:lnTo>
                  <a:lnTo>
                    <a:pt x="233" y="78"/>
                  </a:lnTo>
                  <a:lnTo>
                    <a:pt x="229" y="68"/>
                  </a:lnTo>
                  <a:lnTo>
                    <a:pt x="225" y="59"/>
                  </a:lnTo>
                  <a:lnTo>
                    <a:pt x="219" y="51"/>
                  </a:lnTo>
                  <a:lnTo>
                    <a:pt x="213" y="44"/>
                  </a:lnTo>
                  <a:lnTo>
                    <a:pt x="207" y="39"/>
                  </a:lnTo>
                  <a:lnTo>
                    <a:pt x="199" y="33"/>
                  </a:lnTo>
                  <a:lnTo>
                    <a:pt x="191" y="28"/>
                  </a:lnTo>
                  <a:lnTo>
                    <a:pt x="191" y="28"/>
                  </a:lnTo>
                  <a:lnTo>
                    <a:pt x="191" y="28"/>
                  </a:lnTo>
                  <a:lnTo>
                    <a:pt x="182" y="25"/>
                  </a:lnTo>
                  <a:lnTo>
                    <a:pt x="174" y="23"/>
                  </a:lnTo>
                  <a:lnTo>
                    <a:pt x="165" y="22"/>
                  </a:lnTo>
                  <a:lnTo>
                    <a:pt x="156" y="20"/>
                  </a:lnTo>
                  <a:lnTo>
                    <a:pt x="147" y="20"/>
                  </a:lnTo>
                  <a:lnTo>
                    <a:pt x="136" y="22"/>
                  </a:lnTo>
                  <a:lnTo>
                    <a:pt x="127" y="23"/>
                  </a:lnTo>
                  <a:lnTo>
                    <a:pt x="117" y="26"/>
                  </a:lnTo>
                  <a:lnTo>
                    <a:pt x="117" y="26"/>
                  </a:lnTo>
                  <a:lnTo>
                    <a:pt x="117" y="26"/>
                  </a:lnTo>
                  <a:lnTo>
                    <a:pt x="107" y="30"/>
                  </a:lnTo>
                  <a:lnTo>
                    <a:pt x="97" y="33"/>
                  </a:lnTo>
                  <a:lnTo>
                    <a:pt x="88" y="39"/>
                  </a:lnTo>
                  <a:lnTo>
                    <a:pt x="79" y="44"/>
                  </a:lnTo>
                  <a:lnTo>
                    <a:pt x="71" y="50"/>
                  </a:lnTo>
                  <a:lnTo>
                    <a:pt x="63" y="57"/>
                  </a:lnTo>
                  <a:lnTo>
                    <a:pt x="55" y="65"/>
                  </a:lnTo>
                  <a:lnTo>
                    <a:pt x="49" y="73"/>
                  </a:lnTo>
                  <a:lnTo>
                    <a:pt x="49" y="73"/>
                  </a:lnTo>
                  <a:lnTo>
                    <a:pt x="49" y="73"/>
                  </a:lnTo>
                  <a:lnTo>
                    <a:pt x="42" y="82"/>
                  </a:lnTo>
                  <a:lnTo>
                    <a:pt x="37" y="91"/>
                  </a:lnTo>
                  <a:lnTo>
                    <a:pt x="32" y="100"/>
                  </a:lnTo>
                  <a:lnTo>
                    <a:pt x="29" y="110"/>
                  </a:lnTo>
                  <a:lnTo>
                    <a:pt x="26" y="120"/>
                  </a:lnTo>
                  <a:lnTo>
                    <a:pt x="24" y="131"/>
                  </a:lnTo>
                  <a:lnTo>
                    <a:pt x="22" y="141"/>
                  </a:lnTo>
                  <a:lnTo>
                    <a:pt x="22" y="152"/>
                  </a:lnTo>
                  <a:lnTo>
                    <a:pt x="22" y="152"/>
                  </a:lnTo>
                  <a:lnTo>
                    <a:pt x="22" y="152"/>
                  </a:lnTo>
                  <a:lnTo>
                    <a:pt x="22" y="163"/>
                  </a:lnTo>
                  <a:lnTo>
                    <a:pt x="23" y="176"/>
                  </a:lnTo>
                  <a:lnTo>
                    <a:pt x="25" y="186"/>
                  </a:lnTo>
                  <a:lnTo>
                    <a:pt x="27" y="196"/>
                  </a:lnTo>
                  <a:lnTo>
                    <a:pt x="32" y="207"/>
                  </a:lnTo>
                  <a:lnTo>
                    <a:pt x="37" y="217"/>
                  </a:lnTo>
                  <a:lnTo>
                    <a:pt x="42" y="226"/>
                  </a:lnTo>
                  <a:lnTo>
                    <a:pt x="49" y="234"/>
                  </a:lnTo>
                  <a:lnTo>
                    <a:pt x="49" y="234"/>
                  </a:lnTo>
                  <a:lnTo>
                    <a:pt x="49" y="234"/>
                  </a:lnTo>
                  <a:lnTo>
                    <a:pt x="58" y="243"/>
                  </a:lnTo>
                  <a:lnTo>
                    <a:pt x="67" y="251"/>
                  </a:lnTo>
                  <a:lnTo>
                    <a:pt x="76" y="256"/>
                  </a:lnTo>
                  <a:lnTo>
                    <a:pt x="88" y="261"/>
                  </a:lnTo>
                  <a:lnTo>
                    <a:pt x="99" y="266"/>
                  </a:lnTo>
                  <a:lnTo>
                    <a:pt x="110" y="268"/>
                  </a:lnTo>
                  <a:lnTo>
                    <a:pt x="124" y="269"/>
                  </a:lnTo>
                  <a:lnTo>
                    <a:pt x="137" y="269"/>
                  </a:lnTo>
                  <a:lnTo>
                    <a:pt x="137" y="269"/>
                  </a:lnTo>
                  <a:lnTo>
                    <a:pt x="137" y="269"/>
                  </a:lnTo>
                  <a:lnTo>
                    <a:pt x="151" y="268"/>
                  </a:lnTo>
                  <a:lnTo>
                    <a:pt x="165" y="266"/>
                  </a:lnTo>
                  <a:lnTo>
                    <a:pt x="177" y="261"/>
                  </a:lnTo>
                  <a:lnTo>
                    <a:pt x="190" y="256"/>
                  </a:lnTo>
                  <a:lnTo>
                    <a:pt x="201" y="250"/>
                  </a:lnTo>
                  <a:lnTo>
                    <a:pt x="212" y="242"/>
                  </a:lnTo>
                  <a:lnTo>
                    <a:pt x="223" y="234"/>
                  </a:lnTo>
                  <a:lnTo>
                    <a:pt x="232" y="224"/>
                  </a:lnTo>
                  <a:lnTo>
                    <a:pt x="232" y="224"/>
                  </a:lnTo>
                  <a:lnTo>
                    <a:pt x="232" y="224"/>
                  </a:lnTo>
                  <a:lnTo>
                    <a:pt x="248" y="203"/>
                  </a:lnTo>
                  <a:lnTo>
                    <a:pt x="248" y="203"/>
                  </a:lnTo>
                  <a:lnTo>
                    <a:pt x="248" y="203"/>
                  </a:lnTo>
                  <a:lnTo>
                    <a:pt x="251" y="199"/>
                  </a:lnTo>
                  <a:lnTo>
                    <a:pt x="257" y="194"/>
                  </a:lnTo>
                  <a:lnTo>
                    <a:pt x="261" y="192"/>
                  </a:lnTo>
                  <a:lnTo>
                    <a:pt x="267" y="191"/>
                  </a:lnTo>
                  <a:lnTo>
                    <a:pt x="267" y="191"/>
                  </a:lnTo>
                  <a:lnTo>
                    <a:pt x="267" y="191"/>
                  </a:lnTo>
                  <a:lnTo>
                    <a:pt x="274" y="191"/>
                  </a:lnTo>
                  <a:lnTo>
                    <a:pt x="279" y="192"/>
                  </a:lnTo>
                  <a:lnTo>
                    <a:pt x="283" y="194"/>
                  </a:lnTo>
                  <a:lnTo>
                    <a:pt x="285" y="197"/>
                  </a:lnTo>
                  <a:lnTo>
                    <a:pt x="285" y="197"/>
                  </a:lnTo>
                  <a:lnTo>
                    <a:pt x="285" y="197"/>
                  </a:lnTo>
                  <a:lnTo>
                    <a:pt x="285" y="200"/>
                  </a:lnTo>
                  <a:lnTo>
                    <a:pt x="284" y="203"/>
                  </a:lnTo>
                  <a:lnTo>
                    <a:pt x="284" y="203"/>
                  </a:lnTo>
                  <a:lnTo>
                    <a:pt x="284" y="203"/>
                  </a:lnTo>
                  <a:lnTo>
                    <a:pt x="278" y="214"/>
                  </a:lnTo>
                  <a:lnTo>
                    <a:pt x="272" y="225"/>
                  </a:lnTo>
                  <a:lnTo>
                    <a:pt x="266" y="235"/>
                  </a:lnTo>
                  <a:lnTo>
                    <a:pt x="259" y="244"/>
                  </a:lnTo>
                  <a:lnTo>
                    <a:pt x="251" y="253"/>
                  </a:lnTo>
                  <a:lnTo>
                    <a:pt x="243" y="260"/>
                  </a:lnTo>
                  <a:lnTo>
                    <a:pt x="234" y="268"/>
                  </a:lnTo>
                  <a:lnTo>
                    <a:pt x="225" y="273"/>
                  </a:lnTo>
                  <a:lnTo>
                    <a:pt x="216" y="279"/>
                  </a:lnTo>
                  <a:lnTo>
                    <a:pt x="206" y="285"/>
                  </a:lnTo>
                  <a:lnTo>
                    <a:pt x="195" y="289"/>
                  </a:lnTo>
                  <a:lnTo>
                    <a:pt x="184" y="293"/>
                  </a:lnTo>
                  <a:lnTo>
                    <a:pt x="173" y="295"/>
                  </a:lnTo>
                  <a:lnTo>
                    <a:pt x="161" y="297"/>
                  </a:lnTo>
                  <a:lnTo>
                    <a:pt x="149" y="298"/>
                  </a:lnTo>
                  <a:lnTo>
                    <a:pt x="136" y="300"/>
                  </a:lnTo>
                  <a:lnTo>
                    <a:pt x="136" y="300"/>
                  </a:lnTo>
                  <a:lnTo>
                    <a:pt x="136" y="300"/>
                  </a:lnTo>
                  <a:lnTo>
                    <a:pt x="120" y="298"/>
                  </a:lnTo>
                  <a:lnTo>
                    <a:pt x="105" y="297"/>
                  </a:lnTo>
                  <a:lnTo>
                    <a:pt x="90" y="293"/>
                  </a:lnTo>
                  <a:lnTo>
                    <a:pt x="76" y="288"/>
                  </a:lnTo>
                  <a:lnTo>
                    <a:pt x="76" y="288"/>
                  </a:lnTo>
                  <a:lnTo>
                    <a:pt x="76" y="288"/>
                  </a:lnTo>
                  <a:lnTo>
                    <a:pt x="64" y="281"/>
                  </a:lnTo>
                  <a:lnTo>
                    <a:pt x="52" y="273"/>
                  </a:lnTo>
                  <a:lnTo>
                    <a:pt x="42" y="264"/>
                  </a:lnTo>
                  <a:lnTo>
                    <a:pt x="32" y="254"/>
                  </a:lnTo>
                  <a:lnTo>
                    <a:pt x="32" y="254"/>
                  </a:lnTo>
                  <a:lnTo>
                    <a:pt x="32" y="254"/>
                  </a:lnTo>
                  <a:lnTo>
                    <a:pt x="24" y="244"/>
                  </a:lnTo>
                  <a:lnTo>
                    <a:pt x="17" y="234"/>
                  </a:lnTo>
                  <a:lnTo>
                    <a:pt x="12" y="222"/>
                  </a:lnTo>
                  <a:lnTo>
                    <a:pt x="7" y="210"/>
                  </a:lnTo>
                  <a:lnTo>
                    <a:pt x="4" y="197"/>
                  </a:lnTo>
                  <a:lnTo>
                    <a:pt x="1" y="185"/>
                  </a:lnTo>
                  <a:lnTo>
                    <a:pt x="0" y="171"/>
                  </a:lnTo>
                  <a:lnTo>
                    <a:pt x="0" y="158"/>
                  </a:lnTo>
                  <a:lnTo>
                    <a:pt x="0" y="158"/>
                  </a:lnTo>
                  <a:lnTo>
                    <a:pt x="0" y="158"/>
                  </a:lnTo>
                  <a:lnTo>
                    <a:pt x="1" y="145"/>
                  </a:lnTo>
                  <a:lnTo>
                    <a:pt x="4" y="132"/>
                  </a:lnTo>
                  <a:lnTo>
                    <a:pt x="6" y="120"/>
                  </a:lnTo>
                  <a:lnTo>
                    <a:pt x="9" y="108"/>
                  </a:lnTo>
                  <a:lnTo>
                    <a:pt x="15" y="96"/>
                  </a:lnTo>
                  <a:lnTo>
                    <a:pt x="20" y="85"/>
                  </a:lnTo>
                  <a:lnTo>
                    <a:pt x="26" y="75"/>
                  </a:lnTo>
                  <a:lnTo>
                    <a:pt x="34" y="65"/>
                  </a:lnTo>
                  <a:lnTo>
                    <a:pt x="34" y="65"/>
                  </a:lnTo>
                  <a:lnTo>
                    <a:pt x="34" y="65"/>
                  </a:lnTo>
                  <a:lnTo>
                    <a:pt x="42" y="55"/>
                  </a:lnTo>
                  <a:lnTo>
                    <a:pt x="51" y="45"/>
                  </a:lnTo>
                  <a:lnTo>
                    <a:pt x="60" y="36"/>
                  </a:lnTo>
                  <a:lnTo>
                    <a:pt x="71" y="30"/>
                  </a:lnTo>
                  <a:lnTo>
                    <a:pt x="81" y="23"/>
                  </a:lnTo>
                  <a:lnTo>
                    <a:pt x="92" y="17"/>
                  </a:lnTo>
                  <a:lnTo>
                    <a:pt x="103" y="11"/>
                  </a:lnTo>
                  <a:lnTo>
                    <a:pt x="116" y="7"/>
                  </a:lnTo>
                  <a:lnTo>
                    <a:pt x="116" y="7"/>
                  </a:lnTo>
                  <a:lnTo>
                    <a:pt x="116" y="7"/>
                  </a:lnTo>
                  <a:lnTo>
                    <a:pt x="127" y="3"/>
                  </a:lnTo>
                  <a:lnTo>
                    <a:pt x="139" y="1"/>
                  </a:lnTo>
                  <a:lnTo>
                    <a:pt x="150" y="0"/>
                  </a:lnTo>
                  <a:lnTo>
                    <a:pt x="161" y="0"/>
                  </a:lnTo>
                  <a:lnTo>
                    <a:pt x="173" y="0"/>
                  </a:lnTo>
                  <a:lnTo>
                    <a:pt x="184" y="2"/>
                  </a:lnTo>
                  <a:lnTo>
                    <a:pt x="195" y="5"/>
                  </a:lnTo>
                  <a:lnTo>
                    <a:pt x="206" y="8"/>
                  </a:lnTo>
                  <a:lnTo>
                    <a:pt x="206" y="8"/>
                  </a:lnTo>
                  <a:lnTo>
                    <a:pt x="206" y="8"/>
                  </a:lnTo>
                  <a:lnTo>
                    <a:pt x="218" y="14"/>
                  </a:lnTo>
                  <a:lnTo>
                    <a:pt x="228" y="19"/>
                  </a:lnTo>
                  <a:lnTo>
                    <a:pt x="238" y="26"/>
                  </a:lnTo>
                  <a:lnTo>
                    <a:pt x="246" y="35"/>
                  </a:lnTo>
                  <a:lnTo>
                    <a:pt x="253" y="44"/>
                  </a:lnTo>
                  <a:lnTo>
                    <a:pt x="260" y="55"/>
                  </a:lnTo>
                  <a:lnTo>
                    <a:pt x="265" y="66"/>
                  </a:lnTo>
                  <a:lnTo>
                    <a:pt x="268" y="79"/>
                  </a:lnTo>
                  <a:lnTo>
                    <a:pt x="268" y="79"/>
                  </a:lnTo>
                  <a:close/>
                  <a:moveTo>
                    <a:pt x="127" y="72"/>
                  </a:moveTo>
                  <a:lnTo>
                    <a:pt x="127" y="72"/>
                  </a:lnTo>
                  <a:lnTo>
                    <a:pt x="122" y="73"/>
                  </a:lnTo>
                  <a:lnTo>
                    <a:pt x="117" y="76"/>
                  </a:lnTo>
                  <a:lnTo>
                    <a:pt x="111" y="81"/>
                  </a:lnTo>
                  <a:lnTo>
                    <a:pt x="107" y="85"/>
                  </a:lnTo>
                  <a:lnTo>
                    <a:pt x="102" y="92"/>
                  </a:lnTo>
                  <a:lnTo>
                    <a:pt x="98" y="99"/>
                  </a:lnTo>
                  <a:lnTo>
                    <a:pt x="90" y="117"/>
                  </a:lnTo>
                  <a:lnTo>
                    <a:pt x="90" y="117"/>
                  </a:lnTo>
                  <a:lnTo>
                    <a:pt x="90" y="117"/>
                  </a:lnTo>
                  <a:lnTo>
                    <a:pt x="84" y="134"/>
                  </a:lnTo>
                  <a:lnTo>
                    <a:pt x="80" y="151"/>
                  </a:lnTo>
                  <a:lnTo>
                    <a:pt x="77" y="166"/>
                  </a:lnTo>
                  <a:lnTo>
                    <a:pt x="77" y="180"/>
                  </a:lnTo>
                  <a:lnTo>
                    <a:pt x="77" y="180"/>
                  </a:lnTo>
                  <a:lnTo>
                    <a:pt x="77" y="180"/>
                  </a:lnTo>
                  <a:lnTo>
                    <a:pt x="79" y="194"/>
                  </a:lnTo>
                  <a:lnTo>
                    <a:pt x="81" y="199"/>
                  </a:lnTo>
                  <a:lnTo>
                    <a:pt x="82" y="203"/>
                  </a:lnTo>
                  <a:lnTo>
                    <a:pt x="85" y="205"/>
                  </a:lnTo>
                  <a:lnTo>
                    <a:pt x="88" y="208"/>
                  </a:lnTo>
                  <a:lnTo>
                    <a:pt x="92" y="209"/>
                  </a:lnTo>
                  <a:lnTo>
                    <a:pt x="96" y="209"/>
                  </a:lnTo>
                  <a:lnTo>
                    <a:pt x="96" y="209"/>
                  </a:lnTo>
                  <a:lnTo>
                    <a:pt x="96" y="209"/>
                  </a:lnTo>
                  <a:lnTo>
                    <a:pt x="100" y="208"/>
                  </a:lnTo>
                  <a:lnTo>
                    <a:pt x="105" y="207"/>
                  </a:lnTo>
                  <a:lnTo>
                    <a:pt x="109" y="203"/>
                  </a:lnTo>
                  <a:lnTo>
                    <a:pt x="114" y="200"/>
                  </a:lnTo>
                  <a:lnTo>
                    <a:pt x="122" y="190"/>
                  </a:lnTo>
                  <a:lnTo>
                    <a:pt x="130" y="175"/>
                  </a:lnTo>
                  <a:lnTo>
                    <a:pt x="130" y="175"/>
                  </a:lnTo>
                  <a:lnTo>
                    <a:pt x="130" y="175"/>
                  </a:lnTo>
                  <a:lnTo>
                    <a:pt x="135" y="163"/>
                  </a:lnTo>
                  <a:lnTo>
                    <a:pt x="140" y="151"/>
                  </a:lnTo>
                  <a:lnTo>
                    <a:pt x="143" y="138"/>
                  </a:lnTo>
                  <a:lnTo>
                    <a:pt x="145" y="126"/>
                  </a:lnTo>
                  <a:lnTo>
                    <a:pt x="145" y="126"/>
                  </a:lnTo>
                  <a:lnTo>
                    <a:pt x="145" y="126"/>
                  </a:lnTo>
                  <a:lnTo>
                    <a:pt x="149" y="108"/>
                  </a:lnTo>
                  <a:lnTo>
                    <a:pt x="149" y="92"/>
                  </a:lnTo>
                  <a:lnTo>
                    <a:pt x="149" y="92"/>
                  </a:lnTo>
                  <a:lnTo>
                    <a:pt x="149" y="92"/>
                  </a:lnTo>
                  <a:lnTo>
                    <a:pt x="147" y="82"/>
                  </a:lnTo>
                  <a:lnTo>
                    <a:pt x="144" y="77"/>
                  </a:lnTo>
                  <a:lnTo>
                    <a:pt x="142" y="74"/>
                  </a:lnTo>
                  <a:lnTo>
                    <a:pt x="139" y="72"/>
                  </a:lnTo>
                  <a:lnTo>
                    <a:pt x="135" y="70"/>
                  </a:lnTo>
                  <a:lnTo>
                    <a:pt x="132" y="70"/>
                  </a:lnTo>
                  <a:lnTo>
                    <a:pt x="127" y="72"/>
                  </a:lnTo>
                  <a:lnTo>
                    <a:pt x="127" y="72"/>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9" name="TextBox 338"/>
            <p:cNvSpPr txBox="1"/>
            <p:nvPr>
              <p:custDataLst>
                <p:tags r:id="rId11"/>
              </p:custDataLst>
            </p:nvPr>
          </p:nvSpPr>
          <p:spPr>
            <a:xfrm>
              <a:off x="2367577" y="5248319"/>
              <a:ext cx="1902104" cy="153888"/>
            </a:xfrm>
            <a:prstGeom prst="rect">
              <a:avLst/>
            </a:prstGeom>
            <a:noFill/>
          </p:spPr>
          <p:txBody>
            <a:bodyPr wrap="square" lIns="0" tIns="0" rIns="0" bIns="0" rtlCol="0" anchor="b">
              <a:spAutoFit/>
            </a:bodyPr>
            <a:lstStyle/>
            <a:p>
              <a:r>
                <a:rPr lang="en-US" sz="1000" b="1" dirty="0" err="1" smtClean="0">
                  <a:solidFill>
                    <a:schemeClr val="tx1">
                      <a:lumMod val="75000"/>
                      <a:lumOff val="25000"/>
                    </a:schemeClr>
                  </a:solidFill>
                </a:rPr>
                <a:t>admin@KeyVerticals</a:t>
              </a:r>
              <a:r>
                <a:rPr lang="en-US" sz="1000" b="1" dirty="0" smtClean="0">
                  <a:solidFill>
                    <a:schemeClr val="tx1">
                      <a:lumMod val="75000"/>
                      <a:lumOff val="25000"/>
                    </a:schemeClr>
                  </a:solidFill>
                </a:rPr>
                <a:t> </a:t>
              </a:r>
              <a:r>
                <a:rPr lang="en-US" sz="1000" b="1" dirty="0" smtClean="0">
                  <a:solidFill>
                    <a:schemeClr val="tx1">
                      <a:lumMod val="75000"/>
                      <a:lumOff val="25000"/>
                    </a:schemeClr>
                  </a:solidFill>
                </a:rPr>
                <a:t>.com</a:t>
              </a:r>
              <a:endParaRPr lang="en-US" sz="1000" b="1" dirty="0">
                <a:solidFill>
                  <a:schemeClr val="tx1">
                    <a:lumMod val="75000"/>
                    <a:lumOff val="25000"/>
                  </a:schemeClr>
                </a:solidFill>
              </a:endParaRPr>
            </a:p>
          </p:txBody>
        </p:sp>
      </p:grpSp>
      <p:grpSp>
        <p:nvGrpSpPr>
          <p:cNvPr id="347" name="Group 346"/>
          <p:cNvGrpSpPr/>
          <p:nvPr/>
        </p:nvGrpSpPr>
        <p:grpSpPr>
          <a:xfrm>
            <a:off x="4324468" y="3309654"/>
            <a:ext cx="1855455" cy="615553"/>
            <a:chOff x="4198218" y="4539045"/>
            <a:chExt cx="1855455" cy="615553"/>
          </a:xfrm>
        </p:grpSpPr>
        <p:sp>
          <p:nvSpPr>
            <p:cNvPr id="310" name="Freeform 55"/>
            <p:cNvSpPr>
              <a:spLocks/>
            </p:cNvSpPr>
            <p:nvPr>
              <p:custDataLst>
                <p:tags r:id="rId8"/>
              </p:custDataLst>
            </p:nvPr>
          </p:nvSpPr>
          <p:spPr bwMode="auto">
            <a:xfrm>
              <a:off x="4198218" y="4646031"/>
              <a:ext cx="297745" cy="239221"/>
            </a:xfrm>
            <a:custGeom>
              <a:avLst/>
              <a:gdLst/>
              <a:ahLst/>
              <a:cxnLst/>
              <a:rect l="l" t="t" r="r" b="b"/>
              <a:pathLst>
                <a:path w="646113" h="519113">
                  <a:moveTo>
                    <a:pt x="322263" y="68263"/>
                  </a:moveTo>
                  <a:lnTo>
                    <a:pt x="336550" y="71438"/>
                  </a:lnTo>
                  <a:lnTo>
                    <a:pt x="352425" y="76201"/>
                  </a:lnTo>
                  <a:lnTo>
                    <a:pt x="365125" y="84138"/>
                  </a:lnTo>
                  <a:lnTo>
                    <a:pt x="377825" y="92076"/>
                  </a:lnTo>
                  <a:lnTo>
                    <a:pt x="557213" y="271463"/>
                  </a:lnTo>
                  <a:lnTo>
                    <a:pt x="557213" y="479426"/>
                  </a:lnTo>
                  <a:lnTo>
                    <a:pt x="557213" y="485776"/>
                  </a:lnTo>
                  <a:lnTo>
                    <a:pt x="552451" y="495301"/>
                  </a:lnTo>
                  <a:lnTo>
                    <a:pt x="549276" y="500063"/>
                  </a:lnTo>
                  <a:lnTo>
                    <a:pt x="544513" y="508001"/>
                  </a:lnTo>
                  <a:lnTo>
                    <a:pt x="538163" y="512763"/>
                  </a:lnTo>
                  <a:lnTo>
                    <a:pt x="531813" y="517526"/>
                  </a:lnTo>
                  <a:lnTo>
                    <a:pt x="523876" y="519113"/>
                  </a:lnTo>
                  <a:lnTo>
                    <a:pt x="514351" y="519113"/>
                  </a:lnTo>
                  <a:lnTo>
                    <a:pt x="415925" y="519113"/>
                  </a:lnTo>
                  <a:lnTo>
                    <a:pt x="415925" y="396876"/>
                  </a:lnTo>
                  <a:lnTo>
                    <a:pt x="415925" y="392113"/>
                  </a:lnTo>
                  <a:lnTo>
                    <a:pt x="412750" y="385763"/>
                  </a:lnTo>
                  <a:lnTo>
                    <a:pt x="407988" y="379413"/>
                  </a:lnTo>
                  <a:lnTo>
                    <a:pt x="398463" y="371476"/>
                  </a:lnTo>
                  <a:lnTo>
                    <a:pt x="395288" y="369888"/>
                  </a:lnTo>
                  <a:lnTo>
                    <a:pt x="390525" y="369888"/>
                  </a:lnTo>
                  <a:lnTo>
                    <a:pt x="255588" y="369888"/>
                  </a:lnTo>
                  <a:lnTo>
                    <a:pt x="250825" y="369888"/>
                  </a:lnTo>
                  <a:lnTo>
                    <a:pt x="246063" y="371476"/>
                  </a:lnTo>
                  <a:lnTo>
                    <a:pt x="238125" y="379413"/>
                  </a:lnTo>
                  <a:lnTo>
                    <a:pt x="231775" y="385763"/>
                  </a:lnTo>
                  <a:lnTo>
                    <a:pt x="230188" y="392113"/>
                  </a:lnTo>
                  <a:lnTo>
                    <a:pt x="230188" y="396876"/>
                  </a:lnTo>
                  <a:lnTo>
                    <a:pt x="230188" y="519113"/>
                  </a:lnTo>
                  <a:lnTo>
                    <a:pt x="130175" y="519113"/>
                  </a:lnTo>
                  <a:lnTo>
                    <a:pt x="122238" y="519113"/>
                  </a:lnTo>
                  <a:lnTo>
                    <a:pt x="114300" y="517526"/>
                  </a:lnTo>
                  <a:lnTo>
                    <a:pt x="106363" y="512763"/>
                  </a:lnTo>
                  <a:lnTo>
                    <a:pt x="101600" y="508001"/>
                  </a:lnTo>
                  <a:lnTo>
                    <a:pt x="96838" y="500063"/>
                  </a:lnTo>
                  <a:lnTo>
                    <a:pt x="92075" y="495301"/>
                  </a:lnTo>
                  <a:lnTo>
                    <a:pt x="88900" y="485776"/>
                  </a:lnTo>
                  <a:lnTo>
                    <a:pt x="88900" y="479426"/>
                  </a:lnTo>
                  <a:lnTo>
                    <a:pt x="88900" y="271463"/>
                  </a:lnTo>
                  <a:lnTo>
                    <a:pt x="268288" y="92076"/>
                  </a:lnTo>
                  <a:lnTo>
                    <a:pt x="280988" y="84138"/>
                  </a:lnTo>
                  <a:lnTo>
                    <a:pt x="293688" y="76201"/>
                  </a:lnTo>
                  <a:lnTo>
                    <a:pt x="307975" y="71438"/>
                  </a:lnTo>
                  <a:close/>
                  <a:moveTo>
                    <a:pt x="309563" y="0"/>
                  </a:moveTo>
                  <a:lnTo>
                    <a:pt x="322263" y="0"/>
                  </a:lnTo>
                  <a:lnTo>
                    <a:pt x="334963" y="0"/>
                  </a:lnTo>
                  <a:lnTo>
                    <a:pt x="346075" y="1588"/>
                  </a:lnTo>
                  <a:lnTo>
                    <a:pt x="358775" y="4763"/>
                  </a:lnTo>
                  <a:lnTo>
                    <a:pt x="369888" y="9525"/>
                  </a:lnTo>
                  <a:lnTo>
                    <a:pt x="381000" y="14288"/>
                  </a:lnTo>
                  <a:lnTo>
                    <a:pt x="392113" y="20638"/>
                  </a:lnTo>
                  <a:lnTo>
                    <a:pt x="400050" y="26988"/>
                  </a:lnTo>
                  <a:lnTo>
                    <a:pt x="409575" y="36513"/>
                  </a:lnTo>
                  <a:lnTo>
                    <a:pt x="639763" y="266700"/>
                  </a:lnTo>
                  <a:lnTo>
                    <a:pt x="642938" y="271463"/>
                  </a:lnTo>
                  <a:lnTo>
                    <a:pt x="646113" y="279400"/>
                  </a:lnTo>
                  <a:lnTo>
                    <a:pt x="642938" y="285750"/>
                  </a:lnTo>
                  <a:lnTo>
                    <a:pt x="639763" y="293688"/>
                  </a:lnTo>
                  <a:lnTo>
                    <a:pt x="635001" y="296863"/>
                  </a:lnTo>
                  <a:lnTo>
                    <a:pt x="627063" y="298450"/>
                  </a:lnTo>
                  <a:lnTo>
                    <a:pt x="620713" y="296863"/>
                  </a:lnTo>
                  <a:lnTo>
                    <a:pt x="612776" y="293688"/>
                  </a:lnTo>
                  <a:lnTo>
                    <a:pt x="382588" y="63500"/>
                  </a:lnTo>
                  <a:lnTo>
                    <a:pt x="369888" y="52388"/>
                  </a:lnTo>
                  <a:lnTo>
                    <a:pt x="355600" y="46038"/>
                  </a:lnTo>
                  <a:lnTo>
                    <a:pt x="339725" y="39688"/>
                  </a:lnTo>
                  <a:lnTo>
                    <a:pt x="322263" y="38100"/>
                  </a:lnTo>
                  <a:lnTo>
                    <a:pt x="306388" y="39688"/>
                  </a:lnTo>
                  <a:lnTo>
                    <a:pt x="290513" y="46038"/>
                  </a:lnTo>
                  <a:lnTo>
                    <a:pt x="276225" y="52388"/>
                  </a:lnTo>
                  <a:lnTo>
                    <a:pt x="263525" y="63500"/>
                  </a:lnTo>
                  <a:lnTo>
                    <a:pt x="33338" y="293688"/>
                  </a:lnTo>
                  <a:lnTo>
                    <a:pt x="25400" y="296863"/>
                  </a:lnTo>
                  <a:lnTo>
                    <a:pt x="17463" y="298450"/>
                  </a:lnTo>
                  <a:lnTo>
                    <a:pt x="11113" y="296863"/>
                  </a:lnTo>
                  <a:lnTo>
                    <a:pt x="4763" y="293688"/>
                  </a:lnTo>
                  <a:lnTo>
                    <a:pt x="1588" y="285750"/>
                  </a:lnTo>
                  <a:lnTo>
                    <a:pt x="0" y="279400"/>
                  </a:lnTo>
                  <a:lnTo>
                    <a:pt x="1588" y="271463"/>
                  </a:lnTo>
                  <a:lnTo>
                    <a:pt x="4763" y="266700"/>
                  </a:lnTo>
                  <a:lnTo>
                    <a:pt x="234950" y="36513"/>
                  </a:lnTo>
                  <a:lnTo>
                    <a:pt x="244475" y="26988"/>
                  </a:lnTo>
                  <a:lnTo>
                    <a:pt x="254000" y="20638"/>
                  </a:lnTo>
                  <a:lnTo>
                    <a:pt x="265113" y="14288"/>
                  </a:lnTo>
                  <a:lnTo>
                    <a:pt x="276225" y="9525"/>
                  </a:lnTo>
                  <a:lnTo>
                    <a:pt x="285750" y="4763"/>
                  </a:lnTo>
                  <a:lnTo>
                    <a:pt x="298450" y="1588"/>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0" name="TextBox 339"/>
            <p:cNvSpPr txBox="1"/>
            <p:nvPr>
              <p:custDataLst>
                <p:tags r:id="rId9"/>
              </p:custDataLst>
            </p:nvPr>
          </p:nvSpPr>
          <p:spPr>
            <a:xfrm>
              <a:off x="4612223" y="4539045"/>
              <a:ext cx="1441450" cy="615553"/>
            </a:xfrm>
            <a:prstGeom prst="rect">
              <a:avLst/>
            </a:prstGeom>
            <a:noFill/>
          </p:spPr>
          <p:txBody>
            <a:bodyPr wrap="square" lIns="0" tIns="0" rIns="0" bIns="0" rtlCol="0" anchor="b">
              <a:spAutoFit/>
            </a:bodyPr>
            <a:lstStyle/>
            <a:p>
              <a:r>
                <a:rPr lang="en-US" sz="1000" dirty="0" smtClean="0"/>
                <a:t>The Penthouse, </a:t>
              </a:r>
              <a:r>
                <a:rPr lang="en-US" sz="1000" b="1" dirty="0" smtClean="0">
                  <a:solidFill>
                    <a:schemeClr val="tx1">
                      <a:lumMod val="75000"/>
                      <a:lumOff val="25000"/>
                    </a:schemeClr>
                  </a:solidFill>
                </a:rPr>
                <a:t>Theodolite House, </a:t>
              </a:r>
              <a:r>
                <a:rPr lang="en-US" sz="1000" dirty="0" smtClean="0"/>
                <a:t>306 Ikorodu Road</a:t>
              </a:r>
              <a:r>
                <a:rPr lang="en-US" sz="1000" dirty="0" smtClean="0"/>
                <a:t>, </a:t>
              </a:r>
              <a:r>
                <a:rPr lang="en-US" sz="1000" b="1" dirty="0" smtClean="0">
                  <a:solidFill>
                    <a:schemeClr val="tx1">
                      <a:lumMod val="75000"/>
                      <a:lumOff val="25000"/>
                    </a:schemeClr>
                  </a:solidFill>
                </a:rPr>
                <a:t>Anthony</a:t>
              </a:r>
              <a:r>
                <a:rPr lang="en-US" sz="1000" b="1" dirty="0" smtClean="0">
                  <a:solidFill>
                    <a:schemeClr val="tx1">
                      <a:lumMod val="75000"/>
                      <a:lumOff val="25000"/>
                    </a:schemeClr>
                  </a:solidFill>
                </a:rPr>
                <a:t>, </a:t>
              </a:r>
              <a:r>
                <a:rPr lang="en-US" sz="1000" b="1" dirty="0" smtClean="0">
                  <a:solidFill>
                    <a:schemeClr val="tx1">
                      <a:lumMod val="75000"/>
                      <a:lumOff val="25000"/>
                    </a:schemeClr>
                  </a:solidFill>
                </a:rPr>
                <a:t>Lagos</a:t>
              </a:r>
            </a:p>
            <a:p>
              <a:endParaRPr lang="en-US" sz="1000" b="1" dirty="0">
                <a:solidFill>
                  <a:schemeClr val="tx1">
                    <a:lumMod val="75000"/>
                    <a:lumOff val="25000"/>
                  </a:schemeClr>
                </a:solidFill>
              </a:endParaRPr>
            </a:p>
          </p:txBody>
        </p:sp>
      </p:grpSp>
      <p:grpSp>
        <p:nvGrpSpPr>
          <p:cNvPr id="346" name="Group 345"/>
          <p:cNvGrpSpPr/>
          <p:nvPr/>
        </p:nvGrpSpPr>
        <p:grpSpPr>
          <a:xfrm>
            <a:off x="4338614" y="3992678"/>
            <a:ext cx="2011452" cy="461665"/>
            <a:chOff x="4273367" y="5058762"/>
            <a:chExt cx="2011452" cy="461665"/>
          </a:xfrm>
        </p:grpSpPr>
        <p:grpSp>
          <p:nvGrpSpPr>
            <p:cNvPr id="27" name="Group 26"/>
            <p:cNvGrpSpPr/>
            <p:nvPr>
              <p:custDataLst>
                <p:tags r:id="rId6"/>
              </p:custDataLst>
            </p:nvPr>
          </p:nvGrpSpPr>
          <p:grpSpPr>
            <a:xfrm>
              <a:off x="4273367" y="5173839"/>
              <a:ext cx="133788" cy="265487"/>
              <a:chOff x="495297" y="2027765"/>
              <a:chExt cx="1484464" cy="2945752"/>
            </a:xfrm>
            <a:solidFill>
              <a:schemeClr val="tx1">
                <a:lumMod val="75000"/>
                <a:lumOff val="25000"/>
              </a:schemeClr>
            </a:solidFill>
          </p:grpSpPr>
          <p:sp>
            <p:nvSpPr>
              <p:cNvPr id="313" name="Freeform 197"/>
              <p:cNvSpPr>
                <a:spLocks noEditPoints="1"/>
              </p:cNvSpPr>
              <p:nvPr/>
            </p:nvSpPr>
            <p:spPr bwMode="auto">
              <a:xfrm>
                <a:off x="495297" y="2027765"/>
                <a:ext cx="1484464" cy="2945752"/>
              </a:xfrm>
              <a:custGeom>
                <a:avLst/>
                <a:gdLst>
                  <a:gd name="T0" fmla="*/ 845 w 964"/>
                  <a:gd name="T1" fmla="*/ 3 h 1906"/>
                  <a:gd name="T2" fmla="*/ 898 w 964"/>
                  <a:gd name="T3" fmla="*/ 26 h 1906"/>
                  <a:gd name="T4" fmla="*/ 939 w 964"/>
                  <a:gd name="T5" fmla="*/ 65 h 1906"/>
                  <a:gd name="T6" fmla="*/ 961 w 964"/>
                  <a:gd name="T7" fmla="*/ 118 h 1906"/>
                  <a:gd name="T8" fmla="*/ 964 w 964"/>
                  <a:gd name="T9" fmla="*/ 1773 h 1906"/>
                  <a:gd name="T10" fmla="*/ 947 w 964"/>
                  <a:gd name="T11" fmla="*/ 1829 h 1906"/>
                  <a:gd name="T12" fmla="*/ 909 w 964"/>
                  <a:gd name="T13" fmla="*/ 1872 h 1906"/>
                  <a:gd name="T14" fmla="*/ 860 w 964"/>
                  <a:gd name="T15" fmla="*/ 1901 h 1906"/>
                  <a:gd name="T16" fmla="*/ 149 w 964"/>
                  <a:gd name="T17" fmla="*/ 1906 h 1906"/>
                  <a:gd name="T18" fmla="*/ 92 w 964"/>
                  <a:gd name="T19" fmla="*/ 1895 h 1906"/>
                  <a:gd name="T20" fmla="*/ 44 w 964"/>
                  <a:gd name="T21" fmla="*/ 1863 h 1906"/>
                  <a:gd name="T22" fmla="*/ 13 w 964"/>
                  <a:gd name="T23" fmla="*/ 1816 h 1906"/>
                  <a:gd name="T24" fmla="*/ 0 w 964"/>
                  <a:gd name="T25" fmla="*/ 1758 h 1906"/>
                  <a:gd name="T26" fmla="*/ 7 w 964"/>
                  <a:gd name="T27" fmla="*/ 105 h 1906"/>
                  <a:gd name="T28" fmla="*/ 34 w 964"/>
                  <a:gd name="T29" fmla="*/ 54 h 1906"/>
                  <a:gd name="T30" fmla="*/ 78 w 964"/>
                  <a:gd name="T31" fmla="*/ 18 h 1906"/>
                  <a:gd name="T32" fmla="*/ 134 w 964"/>
                  <a:gd name="T33" fmla="*/ 1 h 1906"/>
                  <a:gd name="T34" fmla="*/ 510 w 964"/>
                  <a:gd name="T35" fmla="*/ 1646 h 1906"/>
                  <a:gd name="T36" fmla="*/ 545 w 964"/>
                  <a:gd name="T37" fmla="*/ 1661 h 1906"/>
                  <a:gd name="T38" fmla="*/ 572 w 964"/>
                  <a:gd name="T39" fmla="*/ 1687 h 1906"/>
                  <a:gd name="T40" fmla="*/ 586 w 964"/>
                  <a:gd name="T41" fmla="*/ 1723 h 1906"/>
                  <a:gd name="T42" fmla="*/ 586 w 964"/>
                  <a:gd name="T43" fmla="*/ 1763 h 1906"/>
                  <a:gd name="T44" fmla="*/ 572 w 964"/>
                  <a:gd name="T45" fmla="*/ 1798 h 1906"/>
                  <a:gd name="T46" fmla="*/ 545 w 964"/>
                  <a:gd name="T47" fmla="*/ 1824 h 1906"/>
                  <a:gd name="T48" fmla="*/ 510 w 964"/>
                  <a:gd name="T49" fmla="*/ 1838 h 1906"/>
                  <a:gd name="T50" fmla="*/ 470 w 964"/>
                  <a:gd name="T51" fmla="*/ 1838 h 1906"/>
                  <a:gd name="T52" fmla="*/ 435 w 964"/>
                  <a:gd name="T53" fmla="*/ 1824 h 1906"/>
                  <a:gd name="T54" fmla="*/ 408 w 964"/>
                  <a:gd name="T55" fmla="*/ 1798 h 1906"/>
                  <a:gd name="T56" fmla="*/ 393 w 964"/>
                  <a:gd name="T57" fmla="*/ 1763 h 1906"/>
                  <a:gd name="T58" fmla="*/ 393 w 964"/>
                  <a:gd name="T59" fmla="*/ 1723 h 1906"/>
                  <a:gd name="T60" fmla="*/ 408 w 964"/>
                  <a:gd name="T61" fmla="*/ 1687 h 1906"/>
                  <a:gd name="T62" fmla="*/ 435 w 964"/>
                  <a:gd name="T63" fmla="*/ 1661 h 1906"/>
                  <a:gd name="T64" fmla="*/ 470 w 964"/>
                  <a:gd name="T65" fmla="*/ 1646 h 1906"/>
                  <a:gd name="T66" fmla="*/ 900 w 964"/>
                  <a:gd name="T67" fmla="*/ 317 h 1906"/>
                  <a:gd name="T68" fmla="*/ 415 w 964"/>
                  <a:gd name="T69" fmla="*/ 135 h 1906"/>
                  <a:gd name="T70" fmla="*/ 565 w 964"/>
                  <a:gd name="T71" fmla="*/ 139 h 1906"/>
                  <a:gd name="T72" fmla="*/ 574 w 964"/>
                  <a:gd name="T73" fmla="*/ 152 h 1906"/>
                  <a:gd name="T74" fmla="*/ 573 w 964"/>
                  <a:gd name="T75" fmla="*/ 166 h 1906"/>
                  <a:gd name="T76" fmla="*/ 560 w 964"/>
                  <a:gd name="T77" fmla="*/ 177 h 1906"/>
                  <a:gd name="T78" fmla="*/ 410 w 964"/>
                  <a:gd name="T79" fmla="*/ 178 h 1906"/>
                  <a:gd name="T80" fmla="*/ 397 w 964"/>
                  <a:gd name="T81" fmla="*/ 169 h 1906"/>
                  <a:gd name="T82" fmla="*/ 392 w 964"/>
                  <a:gd name="T83" fmla="*/ 157 h 1906"/>
                  <a:gd name="T84" fmla="*/ 399 w 964"/>
                  <a:gd name="T85" fmla="*/ 142 h 1906"/>
                  <a:gd name="T86" fmla="*/ 415 w 964"/>
                  <a:gd name="T87" fmla="*/ 135 h 1906"/>
                  <a:gd name="T88" fmla="*/ 334 w 964"/>
                  <a:gd name="T89" fmla="*/ 138 h 1906"/>
                  <a:gd name="T90" fmla="*/ 343 w 964"/>
                  <a:gd name="T91" fmla="*/ 151 h 1906"/>
                  <a:gd name="T92" fmla="*/ 339 w 964"/>
                  <a:gd name="T93" fmla="*/ 169 h 1906"/>
                  <a:gd name="T94" fmla="*/ 324 w 964"/>
                  <a:gd name="T95" fmla="*/ 178 h 1906"/>
                  <a:gd name="T96" fmla="*/ 308 w 964"/>
                  <a:gd name="T97" fmla="*/ 175 h 1906"/>
                  <a:gd name="T98" fmla="*/ 299 w 964"/>
                  <a:gd name="T99" fmla="*/ 160 h 1906"/>
                  <a:gd name="T100" fmla="*/ 302 w 964"/>
                  <a:gd name="T101" fmla="*/ 143 h 1906"/>
                  <a:gd name="T102" fmla="*/ 315 w 964"/>
                  <a:gd name="T103" fmla="*/ 134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4" h="1906">
                    <a:moveTo>
                      <a:pt x="149" y="0"/>
                    </a:moveTo>
                    <a:lnTo>
                      <a:pt x="816" y="0"/>
                    </a:lnTo>
                    <a:lnTo>
                      <a:pt x="830" y="1"/>
                    </a:lnTo>
                    <a:lnTo>
                      <a:pt x="845" y="3"/>
                    </a:lnTo>
                    <a:lnTo>
                      <a:pt x="860" y="7"/>
                    </a:lnTo>
                    <a:lnTo>
                      <a:pt x="873" y="11"/>
                    </a:lnTo>
                    <a:lnTo>
                      <a:pt x="886" y="18"/>
                    </a:lnTo>
                    <a:lnTo>
                      <a:pt x="898" y="26"/>
                    </a:lnTo>
                    <a:lnTo>
                      <a:pt x="909" y="34"/>
                    </a:lnTo>
                    <a:lnTo>
                      <a:pt x="921" y="44"/>
                    </a:lnTo>
                    <a:lnTo>
                      <a:pt x="930" y="54"/>
                    </a:lnTo>
                    <a:lnTo>
                      <a:pt x="939" y="65"/>
                    </a:lnTo>
                    <a:lnTo>
                      <a:pt x="947" y="78"/>
                    </a:lnTo>
                    <a:lnTo>
                      <a:pt x="952" y="90"/>
                    </a:lnTo>
                    <a:lnTo>
                      <a:pt x="958" y="105"/>
                    </a:lnTo>
                    <a:lnTo>
                      <a:pt x="961" y="118"/>
                    </a:lnTo>
                    <a:lnTo>
                      <a:pt x="964" y="133"/>
                    </a:lnTo>
                    <a:lnTo>
                      <a:pt x="964" y="149"/>
                    </a:lnTo>
                    <a:lnTo>
                      <a:pt x="964" y="1758"/>
                    </a:lnTo>
                    <a:lnTo>
                      <a:pt x="964" y="1773"/>
                    </a:lnTo>
                    <a:lnTo>
                      <a:pt x="961" y="1788"/>
                    </a:lnTo>
                    <a:lnTo>
                      <a:pt x="958" y="1802"/>
                    </a:lnTo>
                    <a:lnTo>
                      <a:pt x="952" y="1816"/>
                    </a:lnTo>
                    <a:lnTo>
                      <a:pt x="947" y="1829"/>
                    </a:lnTo>
                    <a:lnTo>
                      <a:pt x="939" y="1841"/>
                    </a:lnTo>
                    <a:lnTo>
                      <a:pt x="930" y="1852"/>
                    </a:lnTo>
                    <a:lnTo>
                      <a:pt x="921" y="1863"/>
                    </a:lnTo>
                    <a:lnTo>
                      <a:pt x="909" y="1872"/>
                    </a:lnTo>
                    <a:lnTo>
                      <a:pt x="898" y="1881"/>
                    </a:lnTo>
                    <a:lnTo>
                      <a:pt x="886" y="1889"/>
                    </a:lnTo>
                    <a:lnTo>
                      <a:pt x="873" y="1895"/>
                    </a:lnTo>
                    <a:lnTo>
                      <a:pt x="860" y="1901"/>
                    </a:lnTo>
                    <a:lnTo>
                      <a:pt x="845" y="1904"/>
                    </a:lnTo>
                    <a:lnTo>
                      <a:pt x="830" y="1906"/>
                    </a:lnTo>
                    <a:lnTo>
                      <a:pt x="816" y="1906"/>
                    </a:lnTo>
                    <a:lnTo>
                      <a:pt x="149" y="1906"/>
                    </a:lnTo>
                    <a:lnTo>
                      <a:pt x="134" y="1906"/>
                    </a:lnTo>
                    <a:lnTo>
                      <a:pt x="119" y="1904"/>
                    </a:lnTo>
                    <a:lnTo>
                      <a:pt x="105" y="1901"/>
                    </a:lnTo>
                    <a:lnTo>
                      <a:pt x="92" y="1895"/>
                    </a:lnTo>
                    <a:lnTo>
                      <a:pt x="78" y="1889"/>
                    </a:lnTo>
                    <a:lnTo>
                      <a:pt x="66" y="1881"/>
                    </a:lnTo>
                    <a:lnTo>
                      <a:pt x="55" y="1872"/>
                    </a:lnTo>
                    <a:lnTo>
                      <a:pt x="44" y="1863"/>
                    </a:lnTo>
                    <a:lnTo>
                      <a:pt x="34" y="1852"/>
                    </a:lnTo>
                    <a:lnTo>
                      <a:pt x="26" y="1841"/>
                    </a:lnTo>
                    <a:lnTo>
                      <a:pt x="18" y="1829"/>
                    </a:lnTo>
                    <a:lnTo>
                      <a:pt x="13" y="1816"/>
                    </a:lnTo>
                    <a:lnTo>
                      <a:pt x="7" y="1802"/>
                    </a:lnTo>
                    <a:lnTo>
                      <a:pt x="4" y="1788"/>
                    </a:lnTo>
                    <a:lnTo>
                      <a:pt x="2" y="1773"/>
                    </a:lnTo>
                    <a:lnTo>
                      <a:pt x="0" y="1758"/>
                    </a:lnTo>
                    <a:lnTo>
                      <a:pt x="0" y="149"/>
                    </a:lnTo>
                    <a:lnTo>
                      <a:pt x="2" y="133"/>
                    </a:lnTo>
                    <a:lnTo>
                      <a:pt x="4" y="118"/>
                    </a:lnTo>
                    <a:lnTo>
                      <a:pt x="7" y="105"/>
                    </a:lnTo>
                    <a:lnTo>
                      <a:pt x="13" y="90"/>
                    </a:lnTo>
                    <a:lnTo>
                      <a:pt x="18" y="78"/>
                    </a:lnTo>
                    <a:lnTo>
                      <a:pt x="26" y="65"/>
                    </a:lnTo>
                    <a:lnTo>
                      <a:pt x="34" y="54"/>
                    </a:lnTo>
                    <a:lnTo>
                      <a:pt x="44" y="44"/>
                    </a:lnTo>
                    <a:lnTo>
                      <a:pt x="55" y="34"/>
                    </a:lnTo>
                    <a:lnTo>
                      <a:pt x="66" y="26"/>
                    </a:lnTo>
                    <a:lnTo>
                      <a:pt x="78" y="18"/>
                    </a:lnTo>
                    <a:lnTo>
                      <a:pt x="92" y="11"/>
                    </a:lnTo>
                    <a:lnTo>
                      <a:pt x="105" y="7"/>
                    </a:lnTo>
                    <a:lnTo>
                      <a:pt x="119" y="3"/>
                    </a:lnTo>
                    <a:lnTo>
                      <a:pt x="134" y="1"/>
                    </a:lnTo>
                    <a:lnTo>
                      <a:pt x="149" y="0"/>
                    </a:lnTo>
                    <a:close/>
                    <a:moveTo>
                      <a:pt x="489" y="1644"/>
                    </a:moveTo>
                    <a:lnTo>
                      <a:pt x="500" y="1644"/>
                    </a:lnTo>
                    <a:lnTo>
                      <a:pt x="510" y="1646"/>
                    </a:lnTo>
                    <a:lnTo>
                      <a:pt x="519" y="1649"/>
                    </a:lnTo>
                    <a:lnTo>
                      <a:pt x="528" y="1652"/>
                    </a:lnTo>
                    <a:lnTo>
                      <a:pt x="537" y="1657"/>
                    </a:lnTo>
                    <a:lnTo>
                      <a:pt x="545" y="1661"/>
                    </a:lnTo>
                    <a:lnTo>
                      <a:pt x="553" y="1667"/>
                    </a:lnTo>
                    <a:lnTo>
                      <a:pt x="559" y="1674"/>
                    </a:lnTo>
                    <a:lnTo>
                      <a:pt x="566" y="1680"/>
                    </a:lnTo>
                    <a:lnTo>
                      <a:pt x="572" y="1687"/>
                    </a:lnTo>
                    <a:lnTo>
                      <a:pt x="576" y="1696"/>
                    </a:lnTo>
                    <a:lnTo>
                      <a:pt x="581" y="1704"/>
                    </a:lnTo>
                    <a:lnTo>
                      <a:pt x="584" y="1713"/>
                    </a:lnTo>
                    <a:lnTo>
                      <a:pt x="586" y="1723"/>
                    </a:lnTo>
                    <a:lnTo>
                      <a:pt x="588" y="1732"/>
                    </a:lnTo>
                    <a:lnTo>
                      <a:pt x="589" y="1742"/>
                    </a:lnTo>
                    <a:lnTo>
                      <a:pt x="588" y="1753"/>
                    </a:lnTo>
                    <a:lnTo>
                      <a:pt x="586" y="1763"/>
                    </a:lnTo>
                    <a:lnTo>
                      <a:pt x="584" y="1772"/>
                    </a:lnTo>
                    <a:lnTo>
                      <a:pt x="581" y="1781"/>
                    </a:lnTo>
                    <a:lnTo>
                      <a:pt x="576" y="1790"/>
                    </a:lnTo>
                    <a:lnTo>
                      <a:pt x="572" y="1798"/>
                    </a:lnTo>
                    <a:lnTo>
                      <a:pt x="566" y="1805"/>
                    </a:lnTo>
                    <a:lnTo>
                      <a:pt x="559" y="1813"/>
                    </a:lnTo>
                    <a:lnTo>
                      <a:pt x="553" y="1818"/>
                    </a:lnTo>
                    <a:lnTo>
                      <a:pt x="545" y="1824"/>
                    </a:lnTo>
                    <a:lnTo>
                      <a:pt x="537" y="1829"/>
                    </a:lnTo>
                    <a:lnTo>
                      <a:pt x="528" y="1833"/>
                    </a:lnTo>
                    <a:lnTo>
                      <a:pt x="519" y="1836"/>
                    </a:lnTo>
                    <a:lnTo>
                      <a:pt x="510" y="1838"/>
                    </a:lnTo>
                    <a:lnTo>
                      <a:pt x="500" y="1841"/>
                    </a:lnTo>
                    <a:lnTo>
                      <a:pt x="489" y="1841"/>
                    </a:lnTo>
                    <a:lnTo>
                      <a:pt x="480" y="1841"/>
                    </a:lnTo>
                    <a:lnTo>
                      <a:pt x="470" y="1838"/>
                    </a:lnTo>
                    <a:lnTo>
                      <a:pt x="461" y="1836"/>
                    </a:lnTo>
                    <a:lnTo>
                      <a:pt x="452" y="1833"/>
                    </a:lnTo>
                    <a:lnTo>
                      <a:pt x="443" y="1829"/>
                    </a:lnTo>
                    <a:lnTo>
                      <a:pt x="435" y="1824"/>
                    </a:lnTo>
                    <a:lnTo>
                      <a:pt x="427" y="1818"/>
                    </a:lnTo>
                    <a:lnTo>
                      <a:pt x="420" y="1813"/>
                    </a:lnTo>
                    <a:lnTo>
                      <a:pt x="414" y="1805"/>
                    </a:lnTo>
                    <a:lnTo>
                      <a:pt x="408" y="1798"/>
                    </a:lnTo>
                    <a:lnTo>
                      <a:pt x="404" y="1790"/>
                    </a:lnTo>
                    <a:lnTo>
                      <a:pt x="399" y="1781"/>
                    </a:lnTo>
                    <a:lnTo>
                      <a:pt x="396" y="1772"/>
                    </a:lnTo>
                    <a:lnTo>
                      <a:pt x="393" y="1763"/>
                    </a:lnTo>
                    <a:lnTo>
                      <a:pt x="392" y="1753"/>
                    </a:lnTo>
                    <a:lnTo>
                      <a:pt x="391" y="1742"/>
                    </a:lnTo>
                    <a:lnTo>
                      <a:pt x="392" y="1732"/>
                    </a:lnTo>
                    <a:lnTo>
                      <a:pt x="393" y="1723"/>
                    </a:lnTo>
                    <a:lnTo>
                      <a:pt x="396" y="1713"/>
                    </a:lnTo>
                    <a:lnTo>
                      <a:pt x="399" y="1704"/>
                    </a:lnTo>
                    <a:lnTo>
                      <a:pt x="404" y="1696"/>
                    </a:lnTo>
                    <a:lnTo>
                      <a:pt x="408" y="1687"/>
                    </a:lnTo>
                    <a:lnTo>
                      <a:pt x="414" y="1680"/>
                    </a:lnTo>
                    <a:lnTo>
                      <a:pt x="420" y="1674"/>
                    </a:lnTo>
                    <a:lnTo>
                      <a:pt x="427" y="1667"/>
                    </a:lnTo>
                    <a:lnTo>
                      <a:pt x="435" y="1661"/>
                    </a:lnTo>
                    <a:lnTo>
                      <a:pt x="443" y="1657"/>
                    </a:lnTo>
                    <a:lnTo>
                      <a:pt x="452" y="1652"/>
                    </a:lnTo>
                    <a:lnTo>
                      <a:pt x="461" y="1649"/>
                    </a:lnTo>
                    <a:lnTo>
                      <a:pt x="470" y="1646"/>
                    </a:lnTo>
                    <a:lnTo>
                      <a:pt x="480" y="1644"/>
                    </a:lnTo>
                    <a:lnTo>
                      <a:pt x="489" y="1644"/>
                    </a:lnTo>
                    <a:close/>
                    <a:moveTo>
                      <a:pt x="66" y="317"/>
                    </a:moveTo>
                    <a:lnTo>
                      <a:pt x="900" y="317"/>
                    </a:lnTo>
                    <a:lnTo>
                      <a:pt x="900" y="1566"/>
                    </a:lnTo>
                    <a:lnTo>
                      <a:pt x="66" y="1566"/>
                    </a:lnTo>
                    <a:lnTo>
                      <a:pt x="66" y="317"/>
                    </a:lnTo>
                    <a:close/>
                    <a:moveTo>
                      <a:pt x="415" y="135"/>
                    </a:moveTo>
                    <a:lnTo>
                      <a:pt x="553" y="135"/>
                    </a:lnTo>
                    <a:lnTo>
                      <a:pt x="557" y="135"/>
                    </a:lnTo>
                    <a:lnTo>
                      <a:pt x="560" y="138"/>
                    </a:lnTo>
                    <a:lnTo>
                      <a:pt x="565" y="139"/>
                    </a:lnTo>
                    <a:lnTo>
                      <a:pt x="567" y="142"/>
                    </a:lnTo>
                    <a:lnTo>
                      <a:pt x="571" y="146"/>
                    </a:lnTo>
                    <a:lnTo>
                      <a:pt x="573" y="149"/>
                    </a:lnTo>
                    <a:lnTo>
                      <a:pt x="574" y="152"/>
                    </a:lnTo>
                    <a:lnTo>
                      <a:pt x="574" y="157"/>
                    </a:lnTo>
                    <a:lnTo>
                      <a:pt x="574" y="157"/>
                    </a:lnTo>
                    <a:lnTo>
                      <a:pt x="574" y="161"/>
                    </a:lnTo>
                    <a:lnTo>
                      <a:pt x="573" y="166"/>
                    </a:lnTo>
                    <a:lnTo>
                      <a:pt x="571" y="169"/>
                    </a:lnTo>
                    <a:lnTo>
                      <a:pt x="567" y="173"/>
                    </a:lnTo>
                    <a:lnTo>
                      <a:pt x="565" y="175"/>
                    </a:lnTo>
                    <a:lnTo>
                      <a:pt x="560" y="177"/>
                    </a:lnTo>
                    <a:lnTo>
                      <a:pt x="557" y="178"/>
                    </a:lnTo>
                    <a:lnTo>
                      <a:pt x="553" y="178"/>
                    </a:lnTo>
                    <a:lnTo>
                      <a:pt x="415" y="178"/>
                    </a:lnTo>
                    <a:lnTo>
                      <a:pt x="410" y="178"/>
                    </a:lnTo>
                    <a:lnTo>
                      <a:pt x="406" y="177"/>
                    </a:lnTo>
                    <a:lnTo>
                      <a:pt x="402" y="175"/>
                    </a:lnTo>
                    <a:lnTo>
                      <a:pt x="399" y="173"/>
                    </a:lnTo>
                    <a:lnTo>
                      <a:pt x="397" y="169"/>
                    </a:lnTo>
                    <a:lnTo>
                      <a:pt x="394" y="166"/>
                    </a:lnTo>
                    <a:lnTo>
                      <a:pt x="393" y="161"/>
                    </a:lnTo>
                    <a:lnTo>
                      <a:pt x="392" y="157"/>
                    </a:lnTo>
                    <a:lnTo>
                      <a:pt x="392" y="157"/>
                    </a:lnTo>
                    <a:lnTo>
                      <a:pt x="393" y="152"/>
                    </a:lnTo>
                    <a:lnTo>
                      <a:pt x="394" y="149"/>
                    </a:lnTo>
                    <a:lnTo>
                      <a:pt x="397" y="146"/>
                    </a:lnTo>
                    <a:lnTo>
                      <a:pt x="399" y="142"/>
                    </a:lnTo>
                    <a:lnTo>
                      <a:pt x="402" y="139"/>
                    </a:lnTo>
                    <a:lnTo>
                      <a:pt x="406" y="138"/>
                    </a:lnTo>
                    <a:lnTo>
                      <a:pt x="410" y="135"/>
                    </a:lnTo>
                    <a:lnTo>
                      <a:pt x="415" y="135"/>
                    </a:lnTo>
                    <a:close/>
                    <a:moveTo>
                      <a:pt x="320" y="133"/>
                    </a:moveTo>
                    <a:lnTo>
                      <a:pt x="324" y="134"/>
                    </a:lnTo>
                    <a:lnTo>
                      <a:pt x="329" y="135"/>
                    </a:lnTo>
                    <a:lnTo>
                      <a:pt x="334" y="138"/>
                    </a:lnTo>
                    <a:lnTo>
                      <a:pt x="337" y="140"/>
                    </a:lnTo>
                    <a:lnTo>
                      <a:pt x="339" y="143"/>
                    </a:lnTo>
                    <a:lnTo>
                      <a:pt x="341" y="147"/>
                    </a:lnTo>
                    <a:lnTo>
                      <a:pt x="343" y="151"/>
                    </a:lnTo>
                    <a:lnTo>
                      <a:pt x="343" y="156"/>
                    </a:lnTo>
                    <a:lnTo>
                      <a:pt x="343" y="160"/>
                    </a:lnTo>
                    <a:lnTo>
                      <a:pt x="341" y="165"/>
                    </a:lnTo>
                    <a:lnTo>
                      <a:pt x="339" y="169"/>
                    </a:lnTo>
                    <a:lnTo>
                      <a:pt x="337" y="172"/>
                    </a:lnTo>
                    <a:lnTo>
                      <a:pt x="334" y="175"/>
                    </a:lnTo>
                    <a:lnTo>
                      <a:pt x="329" y="177"/>
                    </a:lnTo>
                    <a:lnTo>
                      <a:pt x="324" y="178"/>
                    </a:lnTo>
                    <a:lnTo>
                      <a:pt x="320" y="178"/>
                    </a:lnTo>
                    <a:lnTo>
                      <a:pt x="315" y="178"/>
                    </a:lnTo>
                    <a:lnTo>
                      <a:pt x="311" y="177"/>
                    </a:lnTo>
                    <a:lnTo>
                      <a:pt x="308" y="175"/>
                    </a:lnTo>
                    <a:lnTo>
                      <a:pt x="304" y="172"/>
                    </a:lnTo>
                    <a:lnTo>
                      <a:pt x="302" y="169"/>
                    </a:lnTo>
                    <a:lnTo>
                      <a:pt x="300" y="165"/>
                    </a:lnTo>
                    <a:lnTo>
                      <a:pt x="299" y="160"/>
                    </a:lnTo>
                    <a:lnTo>
                      <a:pt x="297" y="156"/>
                    </a:lnTo>
                    <a:lnTo>
                      <a:pt x="299" y="151"/>
                    </a:lnTo>
                    <a:lnTo>
                      <a:pt x="300" y="147"/>
                    </a:lnTo>
                    <a:lnTo>
                      <a:pt x="302" y="143"/>
                    </a:lnTo>
                    <a:lnTo>
                      <a:pt x="304" y="140"/>
                    </a:lnTo>
                    <a:lnTo>
                      <a:pt x="308" y="138"/>
                    </a:lnTo>
                    <a:lnTo>
                      <a:pt x="311" y="135"/>
                    </a:lnTo>
                    <a:lnTo>
                      <a:pt x="315" y="134"/>
                    </a:lnTo>
                    <a:lnTo>
                      <a:pt x="320"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15"/>
              <p:cNvSpPr>
                <a:spLocks noEditPoints="1"/>
              </p:cNvSpPr>
              <p:nvPr/>
            </p:nvSpPr>
            <p:spPr bwMode="auto">
              <a:xfrm>
                <a:off x="1191263" y="4664315"/>
                <a:ext cx="115978" cy="108243"/>
              </a:xfrm>
              <a:custGeom>
                <a:avLst/>
                <a:gdLst>
                  <a:gd name="T0" fmla="*/ 12 w 71"/>
                  <a:gd name="T1" fmla="*/ 0 h 71"/>
                  <a:gd name="T2" fmla="*/ 60 w 71"/>
                  <a:gd name="T3" fmla="*/ 0 h 71"/>
                  <a:gd name="T4" fmla="*/ 65 w 71"/>
                  <a:gd name="T5" fmla="*/ 2 h 71"/>
                  <a:gd name="T6" fmla="*/ 68 w 71"/>
                  <a:gd name="T7" fmla="*/ 4 h 71"/>
                  <a:gd name="T8" fmla="*/ 70 w 71"/>
                  <a:gd name="T9" fmla="*/ 7 h 71"/>
                  <a:gd name="T10" fmla="*/ 71 w 71"/>
                  <a:gd name="T11" fmla="*/ 12 h 71"/>
                  <a:gd name="T12" fmla="*/ 71 w 71"/>
                  <a:gd name="T13" fmla="*/ 60 h 71"/>
                  <a:gd name="T14" fmla="*/ 70 w 71"/>
                  <a:gd name="T15" fmla="*/ 64 h 71"/>
                  <a:gd name="T16" fmla="*/ 68 w 71"/>
                  <a:gd name="T17" fmla="*/ 67 h 71"/>
                  <a:gd name="T18" fmla="*/ 65 w 71"/>
                  <a:gd name="T19" fmla="*/ 69 h 71"/>
                  <a:gd name="T20" fmla="*/ 60 w 71"/>
                  <a:gd name="T21" fmla="*/ 71 h 71"/>
                  <a:gd name="T22" fmla="*/ 12 w 71"/>
                  <a:gd name="T23" fmla="*/ 71 h 71"/>
                  <a:gd name="T24" fmla="*/ 7 w 71"/>
                  <a:gd name="T25" fmla="*/ 69 h 71"/>
                  <a:gd name="T26" fmla="*/ 4 w 71"/>
                  <a:gd name="T27" fmla="*/ 67 h 71"/>
                  <a:gd name="T28" fmla="*/ 1 w 71"/>
                  <a:gd name="T29" fmla="*/ 64 h 71"/>
                  <a:gd name="T30" fmla="*/ 0 w 71"/>
                  <a:gd name="T31" fmla="*/ 60 h 71"/>
                  <a:gd name="T32" fmla="*/ 0 w 71"/>
                  <a:gd name="T33" fmla="*/ 12 h 71"/>
                  <a:gd name="T34" fmla="*/ 1 w 71"/>
                  <a:gd name="T35" fmla="*/ 7 h 71"/>
                  <a:gd name="T36" fmla="*/ 4 w 71"/>
                  <a:gd name="T37" fmla="*/ 4 h 71"/>
                  <a:gd name="T38" fmla="*/ 7 w 71"/>
                  <a:gd name="T39" fmla="*/ 2 h 71"/>
                  <a:gd name="T40" fmla="*/ 12 w 71"/>
                  <a:gd name="T41" fmla="*/ 0 h 71"/>
                  <a:gd name="T42" fmla="*/ 17 w 71"/>
                  <a:gd name="T43" fmla="*/ 8 h 71"/>
                  <a:gd name="T44" fmla="*/ 55 w 71"/>
                  <a:gd name="T45" fmla="*/ 8 h 71"/>
                  <a:gd name="T46" fmla="*/ 58 w 71"/>
                  <a:gd name="T47" fmla="*/ 10 h 71"/>
                  <a:gd name="T48" fmla="*/ 60 w 71"/>
                  <a:gd name="T49" fmla="*/ 11 h 71"/>
                  <a:gd name="T50" fmla="*/ 62 w 71"/>
                  <a:gd name="T51" fmla="*/ 14 h 71"/>
                  <a:gd name="T52" fmla="*/ 62 w 71"/>
                  <a:gd name="T53" fmla="*/ 17 h 71"/>
                  <a:gd name="T54" fmla="*/ 62 w 71"/>
                  <a:gd name="T55" fmla="*/ 55 h 71"/>
                  <a:gd name="T56" fmla="*/ 62 w 71"/>
                  <a:gd name="T57" fmla="*/ 57 h 71"/>
                  <a:gd name="T58" fmla="*/ 60 w 71"/>
                  <a:gd name="T59" fmla="*/ 60 h 71"/>
                  <a:gd name="T60" fmla="*/ 58 w 71"/>
                  <a:gd name="T61" fmla="*/ 61 h 71"/>
                  <a:gd name="T62" fmla="*/ 55 w 71"/>
                  <a:gd name="T63" fmla="*/ 63 h 71"/>
                  <a:gd name="T64" fmla="*/ 17 w 71"/>
                  <a:gd name="T65" fmla="*/ 63 h 71"/>
                  <a:gd name="T66" fmla="*/ 14 w 71"/>
                  <a:gd name="T67" fmla="*/ 61 h 71"/>
                  <a:gd name="T68" fmla="*/ 12 w 71"/>
                  <a:gd name="T69" fmla="*/ 60 h 71"/>
                  <a:gd name="T70" fmla="*/ 9 w 71"/>
                  <a:gd name="T71" fmla="*/ 57 h 71"/>
                  <a:gd name="T72" fmla="*/ 9 w 71"/>
                  <a:gd name="T73" fmla="*/ 55 h 71"/>
                  <a:gd name="T74" fmla="*/ 9 w 71"/>
                  <a:gd name="T75" fmla="*/ 17 h 71"/>
                  <a:gd name="T76" fmla="*/ 9 w 71"/>
                  <a:gd name="T77" fmla="*/ 14 h 71"/>
                  <a:gd name="T78" fmla="*/ 12 w 71"/>
                  <a:gd name="T79" fmla="*/ 11 h 71"/>
                  <a:gd name="T80" fmla="*/ 14 w 71"/>
                  <a:gd name="T81" fmla="*/ 10 h 71"/>
                  <a:gd name="T82" fmla="*/ 17 w 71"/>
                  <a:gd name="T83"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71">
                    <a:moveTo>
                      <a:pt x="12" y="0"/>
                    </a:moveTo>
                    <a:lnTo>
                      <a:pt x="60" y="0"/>
                    </a:lnTo>
                    <a:lnTo>
                      <a:pt x="65" y="2"/>
                    </a:lnTo>
                    <a:lnTo>
                      <a:pt x="68" y="4"/>
                    </a:lnTo>
                    <a:lnTo>
                      <a:pt x="70" y="7"/>
                    </a:lnTo>
                    <a:lnTo>
                      <a:pt x="71" y="12"/>
                    </a:lnTo>
                    <a:lnTo>
                      <a:pt x="71" y="60"/>
                    </a:lnTo>
                    <a:lnTo>
                      <a:pt x="70" y="64"/>
                    </a:lnTo>
                    <a:lnTo>
                      <a:pt x="68" y="67"/>
                    </a:lnTo>
                    <a:lnTo>
                      <a:pt x="65" y="69"/>
                    </a:lnTo>
                    <a:lnTo>
                      <a:pt x="60" y="71"/>
                    </a:lnTo>
                    <a:lnTo>
                      <a:pt x="12" y="71"/>
                    </a:lnTo>
                    <a:lnTo>
                      <a:pt x="7" y="69"/>
                    </a:lnTo>
                    <a:lnTo>
                      <a:pt x="4" y="67"/>
                    </a:lnTo>
                    <a:lnTo>
                      <a:pt x="1" y="64"/>
                    </a:lnTo>
                    <a:lnTo>
                      <a:pt x="0" y="60"/>
                    </a:lnTo>
                    <a:lnTo>
                      <a:pt x="0" y="12"/>
                    </a:lnTo>
                    <a:lnTo>
                      <a:pt x="1" y="7"/>
                    </a:lnTo>
                    <a:lnTo>
                      <a:pt x="4" y="4"/>
                    </a:lnTo>
                    <a:lnTo>
                      <a:pt x="7" y="2"/>
                    </a:lnTo>
                    <a:lnTo>
                      <a:pt x="12" y="0"/>
                    </a:lnTo>
                    <a:close/>
                    <a:moveTo>
                      <a:pt x="17" y="8"/>
                    </a:moveTo>
                    <a:lnTo>
                      <a:pt x="55" y="8"/>
                    </a:lnTo>
                    <a:lnTo>
                      <a:pt x="58" y="10"/>
                    </a:lnTo>
                    <a:lnTo>
                      <a:pt x="60" y="11"/>
                    </a:lnTo>
                    <a:lnTo>
                      <a:pt x="62" y="14"/>
                    </a:lnTo>
                    <a:lnTo>
                      <a:pt x="62" y="17"/>
                    </a:lnTo>
                    <a:lnTo>
                      <a:pt x="62" y="55"/>
                    </a:lnTo>
                    <a:lnTo>
                      <a:pt x="62" y="57"/>
                    </a:lnTo>
                    <a:lnTo>
                      <a:pt x="60" y="60"/>
                    </a:lnTo>
                    <a:lnTo>
                      <a:pt x="58" y="61"/>
                    </a:lnTo>
                    <a:lnTo>
                      <a:pt x="55" y="63"/>
                    </a:lnTo>
                    <a:lnTo>
                      <a:pt x="17" y="63"/>
                    </a:lnTo>
                    <a:lnTo>
                      <a:pt x="14" y="61"/>
                    </a:lnTo>
                    <a:lnTo>
                      <a:pt x="12" y="60"/>
                    </a:lnTo>
                    <a:lnTo>
                      <a:pt x="9" y="57"/>
                    </a:lnTo>
                    <a:lnTo>
                      <a:pt x="9" y="55"/>
                    </a:lnTo>
                    <a:lnTo>
                      <a:pt x="9" y="17"/>
                    </a:lnTo>
                    <a:lnTo>
                      <a:pt x="9" y="14"/>
                    </a:lnTo>
                    <a:lnTo>
                      <a:pt x="12" y="11"/>
                    </a:lnTo>
                    <a:lnTo>
                      <a:pt x="14" y="10"/>
                    </a:ln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1" name="TextBox 340"/>
            <p:cNvSpPr txBox="1"/>
            <p:nvPr>
              <p:custDataLst>
                <p:tags r:id="rId7"/>
              </p:custDataLst>
            </p:nvPr>
          </p:nvSpPr>
          <p:spPr>
            <a:xfrm>
              <a:off x="4612223" y="5058762"/>
              <a:ext cx="1672596" cy="461665"/>
            </a:xfrm>
            <a:prstGeom prst="rect">
              <a:avLst/>
            </a:prstGeom>
            <a:noFill/>
          </p:spPr>
          <p:txBody>
            <a:bodyPr wrap="square" lIns="0" tIns="0" rIns="0" bIns="0" rtlCol="0" anchor="b">
              <a:spAutoFit/>
            </a:bodyPr>
            <a:lstStyle/>
            <a:p>
              <a:r>
                <a:rPr lang="en-US" sz="1000" b="1" dirty="0" smtClean="0">
                  <a:solidFill>
                    <a:schemeClr val="tx1">
                      <a:lumMod val="75000"/>
                      <a:lumOff val="25000"/>
                    </a:schemeClr>
                  </a:solidFill>
                </a:rPr>
                <a:t>01-4540940</a:t>
              </a:r>
            </a:p>
            <a:p>
              <a:r>
                <a:rPr lang="en-US" sz="1000" b="1" dirty="0" smtClean="0">
                  <a:solidFill>
                    <a:schemeClr val="tx1">
                      <a:lumMod val="75000"/>
                      <a:lumOff val="25000"/>
                    </a:schemeClr>
                  </a:solidFill>
                </a:rPr>
                <a:t>(234)7089996189</a:t>
              </a:r>
            </a:p>
            <a:p>
              <a:r>
                <a:rPr lang="en-US" sz="1000" b="1" dirty="0" smtClean="0">
                  <a:solidFill>
                    <a:schemeClr val="tx1">
                      <a:lumMod val="75000"/>
                      <a:lumOff val="25000"/>
                    </a:schemeClr>
                  </a:solidFill>
                </a:rPr>
                <a:t>(234)</a:t>
              </a:r>
              <a:r>
                <a:rPr lang="en-US" sz="1000" dirty="0" smtClean="0"/>
                <a:t>8080369352 </a:t>
              </a:r>
              <a:endParaRPr lang="en-US" sz="1000" b="1" dirty="0">
                <a:solidFill>
                  <a:schemeClr val="tx1">
                    <a:lumMod val="75000"/>
                    <a:lumOff val="25000"/>
                  </a:schemeClr>
                </a:solidFill>
              </a:endParaRPr>
            </a:p>
          </p:txBody>
        </p:sp>
      </p:grpSp>
      <p:grpSp>
        <p:nvGrpSpPr>
          <p:cNvPr id="344" name="Group 343"/>
          <p:cNvGrpSpPr/>
          <p:nvPr/>
        </p:nvGrpSpPr>
        <p:grpSpPr>
          <a:xfrm>
            <a:off x="6605015" y="3651540"/>
            <a:ext cx="1972465" cy="250483"/>
            <a:chOff x="6432371" y="4859661"/>
            <a:chExt cx="1972465" cy="250483"/>
          </a:xfrm>
        </p:grpSpPr>
        <p:sp>
          <p:nvSpPr>
            <p:cNvPr id="331" name="Freeform 8"/>
            <p:cNvSpPr>
              <a:spLocks/>
            </p:cNvSpPr>
            <p:nvPr>
              <p:custDataLst>
                <p:tags r:id="rId4"/>
              </p:custDataLst>
            </p:nvPr>
          </p:nvSpPr>
          <p:spPr bwMode="auto">
            <a:xfrm>
              <a:off x="6432371" y="4859661"/>
              <a:ext cx="120319" cy="250483"/>
            </a:xfrm>
            <a:custGeom>
              <a:avLst/>
              <a:gdLst>
                <a:gd name="T0" fmla="*/ 192 w 882"/>
                <a:gd name="T1" fmla="*/ 606 h 1830"/>
                <a:gd name="T2" fmla="*/ 192 w 882"/>
                <a:gd name="T3" fmla="*/ 388 h 1830"/>
                <a:gd name="T4" fmla="*/ 196 w 882"/>
                <a:gd name="T5" fmla="*/ 317 h 1830"/>
                <a:gd name="T6" fmla="*/ 206 w 882"/>
                <a:gd name="T7" fmla="*/ 256 h 1830"/>
                <a:gd name="T8" fmla="*/ 219 w 882"/>
                <a:gd name="T9" fmla="*/ 205 h 1830"/>
                <a:gd name="T10" fmla="*/ 237 w 882"/>
                <a:gd name="T11" fmla="*/ 163 h 1830"/>
                <a:gd name="T12" fmla="*/ 262 w 882"/>
                <a:gd name="T13" fmla="*/ 127 h 1830"/>
                <a:gd name="T14" fmla="*/ 294 w 882"/>
                <a:gd name="T15" fmla="*/ 94 h 1830"/>
                <a:gd name="T16" fmla="*/ 333 w 882"/>
                <a:gd name="T17" fmla="*/ 64 h 1830"/>
                <a:gd name="T18" fmla="*/ 380 w 882"/>
                <a:gd name="T19" fmla="*/ 39 h 1830"/>
                <a:gd name="T20" fmla="*/ 434 w 882"/>
                <a:gd name="T21" fmla="*/ 20 h 1830"/>
                <a:gd name="T22" fmla="*/ 493 w 882"/>
                <a:gd name="T23" fmla="*/ 7 h 1830"/>
                <a:gd name="T24" fmla="*/ 558 w 882"/>
                <a:gd name="T25" fmla="*/ 2 h 1830"/>
                <a:gd name="T26" fmla="*/ 630 w 882"/>
                <a:gd name="T27" fmla="*/ 0 h 1830"/>
                <a:gd name="T28" fmla="*/ 703 w 882"/>
                <a:gd name="T29" fmla="*/ 7 h 1830"/>
                <a:gd name="T30" fmla="*/ 775 w 882"/>
                <a:gd name="T31" fmla="*/ 17 h 1830"/>
                <a:gd name="T32" fmla="*/ 847 w 882"/>
                <a:gd name="T33" fmla="*/ 34 h 1830"/>
                <a:gd name="T34" fmla="*/ 835 w 882"/>
                <a:gd name="T35" fmla="*/ 318 h 1830"/>
                <a:gd name="T36" fmla="*/ 795 w 882"/>
                <a:gd name="T37" fmla="*/ 310 h 1830"/>
                <a:gd name="T38" fmla="*/ 755 w 882"/>
                <a:gd name="T39" fmla="*/ 303 h 1830"/>
                <a:gd name="T40" fmla="*/ 715 w 882"/>
                <a:gd name="T41" fmla="*/ 299 h 1830"/>
                <a:gd name="T42" fmla="*/ 677 w 882"/>
                <a:gd name="T43" fmla="*/ 298 h 1830"/>
                <a:gd name="T44" fmla="*/ 642 w 882"/>
                <a:gd name="T45" fmla="*/ 300 h 1830"/>
                <a:gd name="T46" fmla="*/ 613 w 882"/>
                <a:gd name="T47" fmla="*/ 307 h 1830"/>
                <a:gd name="T48" fmla="*/ 588 w 882"/>
                <a:gd name="T49" fmla="*/ 318 h 1830"/>
                <a:gd name="T50" fmla="*/ 569 w 882"/>
                <a:gd name="T51" fmla="*/ 333 h 1830"/>
                <a:gd name="T52" fmla="*/ 555 w 882"/>
                <a:gd name="T53" fmla="*/ 354 h 1830"/>
                <a:gd name="T54" fmla="*/ 545 w 882"/>
                <a:gd name="T55" fmla="*/ 384 h 1830"/>
                <a:gd name="T56" fmla="*/ 539 w 882"/>
                <a:gd name="T57" fmla="*/ 422 h 1830"/>
                <a:gd name="T58" fmla="*/ 537 w 882"/>
                <a:gd name="T59" fmla="*/ 468 h 1830"/>
                <a:gd name="T60" fmla="*/ 819 w 882"/>
                <a:gd name="T61" fmla="*/ 606 h 1830"/>
                <a:gd name="T62" fmla="*/ 537 w 882"/>
                <a:gd name="T63" fmla="*/ 878 h 1830"/>
                <a:gd name="T64" fmla="*/ 192 w 882"/>
                <a:gd name="T65" fmla="*/ 1830 h 1830"/>
                <a:gd name="T66" fmla="*/ 0 w 882"/>
                <a:gd name="T67" fmla="*/ 878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2" h="1830">
                  <a:moveTo>
                    <a:pt x="0" y="606"/>
                  </a:moveTo>
                  <a:lnTo>
                    <a:pt x="192" y="606"/>
                  </a:lnTo>
                  <a:lnTo>
                    <a:pt x="192" y="428"/>
                  </a:lnTo>
                  <a:lnTo>
                    <a:pt x="192" y="388"/>
                  </a:lnTo>
                  <a:lnTo>
                    <a:pt x="194" y="351"/>
                  </a:lnTo>
                  <a:lnTo>
                    <a:pt x="196" y="317"/>
                  </a:lnTo>
                  <a:lnTo>
                    <a:pt x="201" y="284"/>
                  </a:lnTo>
                  <a:lnTo>
                    <a:pt x="206" y="256"/>
                  </a:lnTo>
                  <a:lnTo>
                    <a:pt x="211" y="228"/>
                  </a:lnTo>
                  <a:lnTo>
                    <a:pt x="219" y="205"/>
                  </a:lnTo>
                  <a:lnTo>
                    <a:pt x="227" y="183"/>
                  </a:lnTo>
                  <a:lnTo>
                    <a:pt x="237" y="163"/>
                  </a:lnTo>
                  <a:lnTo>
                    <a:pt x="248" y="145"/>
                  </a:lnTo>
                  <a:lnTo>
                    <a:pt x="262" y="127"/>
                  </a:lnTo>
                  <a:lnTo>
                    <a:pt x="277" y="110"/>
                  </a:lnTo>
                  <a:lnTo>
                    <a:pt x="294" y="94"/>
                  </a:lnTo>
                  <a:lnTo>
                    <a:pt x="313" y="78"/>
                  </a:lnTo>
                  <a:lnTo>
                    <a:pt x="333" y="64"/>
                  </a:lnTo>
                  <a:lnTo>
                    <a:pt x="355" y="51"/>
                  </a:lnTo>
                  <a:lnTo>
                    <a:pt x="380" y="39"/>
                  </a:lnTo>
                  <a:lnTo>
                    <a:pt x="406" y="29"/>
                  </a:lnTo>
                  <a:lnTo>
                    <a:pt x="434" y="20"/>
                  </a:lnTo>
                  <a:lnTo>
                    <a:pt x="462" y="13"/>
                  </a:lnTo>
                  <a:lnTo>
                    <a:pt x="493" y="7"/>
                  </a:lnTo>
                  <a:lnTo>
                    <a:pt x="525" y="4"/>
                  </a:lnTo>
                  <a:lnTo>
                    <a:pt x="558" y="2"/>
                  </a:lnTo>
                  <a:lnTo>
                    <a:pt x="594" y="0"/>
                  </a:lnTo>
                  <a:lnTo>
                    <a:pt x="630" y="0"/>
                  </a:lnTo>
                  <a:lnTo>
                    <a:pt x="667" y="3"/>
                  </a:lnTo>
                  <a:lnTo>
                    <a:pt x="703" y="7"/>
                  </a:lnTo>
                  <a:lnTo>
                    <a:pt x="739" y="11"/>
                  </a:lnTo>
                  <a:lnTo>
                    <a:pt x="775" y="17"/>
                  </a:lnTo>
                  <a:lnTo>
                    <a:pt x="811" y="25"/>
                  </a:lnTo>
                  <a:lnTo>
                    <a:pt x="847" y="34"/>
                  </a:lnTo>
                  <a:lnTo>
                    <a:pt x="882" y="44"/>
                  </a:lnTo>
                  <a:lnTo>
                    <a:pt x="835" y="318"/>
                  </a:lnTo>
                  <a:lnTo>
                    <a:pt x="815" y="313"/>
                  </a:lnTo>
                  <a:lnTo>
                    <a:pt x="795" y="310"/>
                  </a:lnTo>
                  <a:lnTo>
                    <a:pt x="775" y="306"/>
                  </a:lnTo>
                  <a:lnTo>
                    <a:pt x="755" y="303"/>
                  </a:lnTo>
                  <a:lnTo>
                    <a:pt x="735" y="301"/>
                  </a:lnTo>
                  <a:lnTo>
                    <a:pt x="715" y="299"/>
                  </a:lnTo>
                  <a:lnTo>
                    <a:pt x="696" y="298"/>
                  </a:lnTo>
                  <a:lnTo>
                    <a:pt x="677" y="298"/>
                  </a:lnTo>
                  <a:lnTo>
                    <a:pt x="659" y="299"/>
                  </a:lnTo>
                  <a:lnTo>
                    <a:pt x="642" y="300"/>
                  </a:lnTo>
                  <a:lnTo>
                    <a:pt x="626" y="303"/>
                  </a:lnTo>
                  <a:lnTo>
                    <a:pt x="613" y="307"/>
                  </a:lnTo>
                  <a:lnTo>
                    <a:pt x="600" y="312"/>
                  </a:lnTo>
                  <a:lnTo>
                    <a:pt x="588" y="318"/>
                  </a:lnTo>
                  <a:lnTo>
                    <a:pt x="578" y="325"/>
                  </a:lnTo>
                  <a:lnTo>
                    <a:pt x="569" y="333"/>
                  </a:lnTo>
                  <a:lnTo>
                    <a:pt x="562" y="343"/>
                  </a:lnTo>
                  <a:lnTo>
                    <a:pt x="555" y="354"/>
                  </a:lnTo>
                  <a:lnTo>
                    <a:pt x="549" y="368"/>
                  </a:lnTo>
                  <a:lnTo>
                    <a:pt x="545" y="384"/>
                  </a:lnTo>
                  <a:lnTo>
                    <a:pt x="542" y="402"/>
                  </a:lnTo>
                  <a:lnTo>
                    <a:pt x="539" y="422"/>
                  </a:lnTo>
                  <a:lnTo>
                    <a:pt x="537" y="443"/>
                  </a:lnTo>
                  <a:lnTo>
                    <a:pt x="537" y="468"/>
                  </a:lnTo>
                  <a:lnTo>
                    <a:pt x="537" y="606"/>
                  </a:lnTo>
                  <a:lnTo>
                    <a:pt x="819" y="606"/>
                  </a:lnTo>
                  <a:lnTo>
                    <a:pt x="800" y="878"/>
                  </a:lnTo>
                  <a:lnTo>
                    <a:pt x="537" y="878"/>
                  </a:lnTo>
                  <a:lnTo>
                    <a:pt x="537" y="1830"/>
                  </a:lnTo>
                  <a:lnTo>
                    <a:pt x="192" y="1830"/>
                  </a:lnTo>
                  <a:lnTo>
                    <a:pt x="192" y="878"/>
                  </a:lnTo>
                  <a:lnTo>
                    <a:pt x="0" y="878"/>
                  </a:lnTo>
                  <a:lnTo>
                    <a:pt x="0" y="60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TextBox 341"/>
            <p:cNvSpPr txBox="1"/>
            <p:nvPr>
              <p:custDataLst>
                <p:tags r:id="rId5"/>
              </p:custDataLst>
            </p:nvPr>
          </p:nvSpPr>
          <p:spPr>
            <a:xfrm>
              <a:off x="6732240" y="4927004"/>
              <a:ext cx="1672596" cy="153888"/>
            </a:xfrm>
            <a:prstGeom prst="rect">
              <a:avLst/>
            </a:prstGeom>
            <a:noFill/>
          </p:spPr>
          <p:txBody>
            <a:bodyPr wrap="square" lIns="0" tIns="0" rIns="0" bIns="0" rtlCol="0" anchor="b">
              <a:spAutoFit/>
            </a:bodyPr>
            <a:lstStyle/>
            <a:p>
              <a:r>
                <a:rPr lang="en-US" sz="1000" b="1" dirty="0" smtClean="0">
                  <a:solidFill>
                    <a:schemeClr val="tx1">
                      <a:lumMod val="75000"/>
                      <a:lumOff val="25000"/>
                    </a:schemeClr>
                  </a:solidFill>
                </a:rPr>
                <a:t>Facebook.com/KeyVerticals</a:t>
              </a:r>
              <a:endParaRPr lang="en-US" sz="1000" b="1" dirty="0">
                <a:solidFill>
                  <a:schemeClr val="tx1">
                    <a:lumMod val="75000"/>
                    <a:lumOff val="25000"/>
                  </a:schemeClr>
                </a:solidFill>
              </a:endParaRPr>
            </a:p>
          </p:txBody>
        </p:sp>
      </p:grpSp>
      <p:grpSp>
        <p:nvGrpSpPr>
          <p:cNvPr id="345" name="Group 344"/>
          <p:cNvGrpSpPr/>
          <p:nvPr/>
        </p:nvGrpSpPr>
        <p:grpSpPr>
          <a:xfrm>
            <a:off x="6558159" y="4163116"/>
            <a:ext cx="2019321" cy="167234"/>
            <a:chOff x="6385515" y="5229200"/>
            <a:chExt cx="2019321" cy="167234"/>
          </a:xfrm>
        </p:grpSpPr>
        <p:sp>
          <p:nvSpPr>
            <p:cNvPr id="332" name="Freeform 424"/>
            <p:cNvSpPr>
              <a:spLocks/>
            </p:cNvSpPr>
            <p:nvPr>
              <p:custDataLst>
                <p:tags r:id="rId2"/>
              </p:custDataLst>
            </p:nvPr>
          </p:nvSpPr>
          <p:spPr bwMode="auto">
            <a:xfrm>
              <a:off x="6385515" y="5248319"/>
              <a:ext cx="214029" cy="148115"/>
            </a:xfrm>
            <a:custGeom>
              <a:avLst/>
              <a:gdLst>
                <a:gd name="T0" fmla="*/ 619 w 1154"/>
                <a:gd name="T1" fmla="*/ 145 h 799"/>
                <a:gd name="T2" fmla="*/ 705 w 1154"/>
                <a:gd name="T3" fmla="*/ 33 h 799"/>
                <a:gd name="T4" fmla="*/ 736 w 1154"/>
                <a:gd name="T5" fmla="*/ 11 h 799"/>
                <a:gd name="T6" fmla="*/ 736 w 1154"/>
                <a:gd name="T7" fmla="*/ 32 h 799"/>
                <a:gd name="T8" fmla="*/ 783 w 1154"/>
                <a:gd name="T9" fmla="*/ 4 h 799"/>
                <a:gd name="T10" fmla="*/ 809 w 1154"/>
                <a:gd name="T11" fmla="*/ 1 h 799"/>
                <a:gd name="T12" fmla="*/ 803 w 1154"/>
                <a:gd name="T13" fmla="*/ 16 h 799"/>
                <a:gd name="T14" fmla="*/ 831 w 1154"/>
                <a:gd name="T15" fmla="*/ 21 h 799"/>
                <a:gd name="T16" fmla="*/ 863 w 1154"/>
                <a:gd name="T17" fmla="*/ 25 h 799"/>
                <a:gd name="T18" fmla="*/ 849 w 1154"/>
                <a:gd name="T19" fmla="*/ 45 h 799"/>
                <a:gd name="T20" fmla="*/ 768 w 1154"/>
                <a:gd name="T21" fmla="*/ 73 h 799"/>
                <a:gd name="T22" fmla="*/ 862 w 1154"/>
                <a:gd name="T23" fmla="*/ 94 h 799"/>
                <a:gd name="T24" fmla="*/ 946 w 1154"/>
                <a:gd name="T25" fmla="*/ 154 h 799"/>
                <a:gd name="T26" fmla="*/ 999 w 1154"/>
                <a:gd name="T27" fmla="*/ 242 h 799"/>
                <a:gd name="T28" fmla="*/ 1012 w 1154"/>
                <a:gd name="T29" fmla="*/ 295 h 799"/>
                <a:gd name="T30" fmla="*/ 1044 w 1154"/>
                <a:gd name="T31" fmla="*/ 302 h 799"/>
                <a:gd name="T32" fmla="*/ 1119 w 1154"/>
                <a:gd name="T33" fmla="*/ 301 h 799"/>
                <a:gd name="T34" fmla="*/ 1143 w 1154"/>
                <a:gd name="T35" fmla="*/ 309 h 799"/>
                <a:gd name="T36" fmla="*/ 1118 w 1154"/>
                <a:gd name="T37" fmla="*/ 330 h 799"/>
                <a:gd name="T38" fmla="*/ 1035 w 1154"/>
                <a:gd name="T39" fmla="*/ 356 h 799"/>
                <a:gd name="T40" fmla="*/ 1098 w 1154"/>
                <a:gd name="T41" fmla="*/ 370 h 799"/>
                <a:gd name="T42" fmla="*/ 1135 w 1154"/>
                <a:gd name="T43" fmla="*/ 388 h 799"/>
                <a:gd name="T44" fmla="*/ 1060 w 1154"/>
                <a:gd name="T45" fmla="*/ 419 h 799"/>
                <a:gd name="T46" fmla="*/ 993 w 1154"/>
                <a:gd name="T47" fmla="*/ 494 h 799"/>
                <a:gd name="T48" fmla="*/ 932 w 1154"/>
                <a:gd name="T49" fmla="*/ 594 h 799"/>
                <a:gd name="T50" fmla="*/ 849 w 1154"/>
                <a:gd name="T51" fmla="*/ 674 h 799"/>
                <a:gd name="T52" fmla="*/ 744 w 1154"/>
                <a:gd name="T53" fmla="*/ 736 h 799"/>
                <a:gd name="T54" fmla="*/ 616 w 1154"/>
                <a:gd name="T55" fmla="*/ 781 h 799"/>
                <a:gd name="T56" fmla="*/ 480 w 1154"/>
                <a:gd name="T57" fmla="*/ 799 h 799"/>
                <a:gd name="T58" fmla="*/ 345 w 1154"/>
                <a:gd name="T59" fmla="*/ 788 h 799"/>
                <a:gd name="T60" fmla="*/ 215 w 1154"/>
                <a:gd name="T61" fmla="*/ 750 h 799"/>
                <a:gd name="T62" fmla="*/ 98 w 1154"/>
                <a:gd name="T63" fmla="*/ 679 h 799"/>
                <a:gd name="T64" fmla="*/ 0 w 1154"/>
                <a:gd name="T65" fmla="*/ 576 h 799"/>
                <a:gd name="T66" fmla="*/ 60 w 1154"/>
                <a:gd name="T67" fmla="*/ 615 h 799"/>
                <a:gd name="T68" fmla="*/ 125 w 1154"/>
                <a:gd name="T69" fmla="*/ 640 h 799"/>
                <a:gd name="T70" fmla="*/ 195 w 1154"/>
                <a:gd name="T71" fmla="*/ 652 h 799"/>
                <a:gd name="T72" fmla="*/ 266 w 1154"/>
                <a:gd name="T73" fmla="*/ 647 h 799"/>
                <a:gd name="T74" fmla="*/ 335 w 1154"/>
                <a:gd name="T75" fmla="*/ 624 h 799"/>
                <a:gd name="T76" fmla="*/ 402 w 1154"/>
                <a:gd name="T77" fmla="*/ 583 h 799"/>
                <a:gd name="T78" fmla="*/ 386 w 1154"/>
                <a:gd name="T79" fmla="*/ 554 h 799"/>
                <a:gd name="T80" fmla="*/ 349 w 1154"/>
                <a:gd name="T81" fmla="*/ 523 h 799"/>
                <a:gd name="T82" fmla="*/ 359 w 1154"/>
                <a:gd name="T83" fmla="*/ 483 h 799"/>
                <a:gd name="T84" fmla="*/ 343 w 1154"/>
                <a:gd name="T85" fmla="*/ 457 h 799"/>
                <a:gd name="T86" fmla="*/ 299 w 1154"/>
                <a:gd name="T87" fmla="*/ 442 h 799"/>
                <a:gd name="T88" fmla="*/ 267 w 1154"/>
                <a:gd name="T89" fmla="*/ 416 h 799"/>
                <a:gd name="T90" fmla="*/ 252 w 1154"/>
                <a:gd name="T91" fmla="*/ 392 h 799"/>
                <a:gd name="T92" fmla="*/ 263 w 1154"/>
                <a:gd name="T93" fmla="*/ 377 h 799"/>
                <a:gd name="T94" fmla="*/ 308 w 1154"/>
                <a:gd name="T95" fmla="*/ 360 h 799"/>
                <a:gd name="T96" fmla="*/ 280 w 1154"/>
                <a:gd name="T97" fmla="*/ 341 h 799"/>
                <a:gd name="T98" fmla="*/ 237 w 1154"/>
                <a:gd name="T99" fmla="*/ 312 h 799"/>
                <a:gd name="T100" fmla="*/ 210 w 1154"/>
                <a:gd name="T101" fmla="*/ 275 h 799"/>
                <a:gd name="T102" fmla="*/ 205 w 1154"/>
                <a:gd name="T103" fmla="*/ 242 h 799"/>
                <a:gd name="T104" fmla="*/ 266 w 1154"/>
                <a:gd name="T105" fmla="*/ 232 h 799"/>
                <a:gd name="T106" fmla="*/ 193 w 1154"/>
                <a:gd name="T107" fmla="*/ 165 h 799"/>
                <a:gd name="T108" fmla="*/ 175 w 1154"/>
                <a:gd name="T109" fmla="*/ 119 h 799"/>
                <a:gd name="T110" fmla="*/ 174 w 1154"/>
                <a:gd name="T111" fmla="*/ 90 h 799"/>
                <a:gd name="T112" fmla="*/ 206 w 1154"/>
                <a:gd name="T113" fmla="*/ 100 h 799"/>
                <a:gd name="T114" fmla="*/ 425 w 1154"/>
                <a:gd name="T115" fmla="*/ 195 h 799"/>
                <a:gd name="T116" fmla="*/ 525 w 1154"/>
                <a:gd name="T117" fmla="*/ 26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4" h="799">
                  <a:moveTo>
                    <a:pt x="558" y="290"/>
                  </a:moveTo>
                  <a:lnTo>
                    <a:pt x="572" y="249"/>
                  </a:lnTo>
                  <a:lnTo>
                    <a:pt x="586" y="212"/>
                  </a:lnTo>
                  <a:lnTo>
                    <a:pt x="602" y="177"/>
                  </a:lnTo>
                  <a:lnTo>
                    <a:pt x="619" y="145"/>
                  </a:lnTo>
                  <a:lnTo>
                    <a:pt x="636" y="118"/>
                  </a:lnTo>
                  <a:lnTo>
                    <a:pt x="654" y="91"/>
                  </a:lnTo>
                  <a:lnTo>
                    <a:pt x="672" y="68"/>
                  </a:lnTo>
                  <a:lnTo>
                    <a:pt x="691" y="47"/>
                  </a:lnTo>
                  <a:lnTo>
                    <a:pt x="705" y="33"/>
                  </a:lnTo>
                  <a:lnTo>
                    <a:pt x="717" y="22"/>
                  </a:lnTo>
                  <a:lnTo>
                    <a:pt x="726" y="15"/>
                  </a:lnTo>
                  <a:lnTo>
                    <a:pt x="733" y="11"/>
                  </a:lnTo>
                  <a:lnTo>
                    <a:pt x="735" y="10"/>
                  </a:lnTo>
                  <a:lnTo>
                    <a:pt x="736" y="11"/>
                  </a:lnTo>
                  <a:lnTo>
                    <a:pt x="737" y="12"/>
                  </a:lnTo>
                  <a:lnTo>
                    <a:pt x="737" y="15"/>
                  </a:lnTo>
                  <a:lnTo>
                    <a:pt x="734" y="23"/>
                  </a:lnTo>
                  <a:lnTo>
                    <a:pt x="727" y="38"/>
                  </a:lnTo>
                  <a:lnTo>
                    <a:pt x="736" y="32"/>
                  </a:lnTo>
                  <a:lnTo>
                    <a:pt x="744" y="25"/>
                  </a:lnTo>
                  <a:lnTo>
                    <a:pt x="754" y="18"/>
                  </a:lnTo>
                  <a:lnTo>
                    <a:pt x="763" y="14"/>
                  </a:lnTo>
                  <a:lnTo>
                    <a:pt x="774" y="9"/>
                  </a:lnTo>
                  <a:lnTo>
                    <a:pt x="783" y="4"/>
                  </a:lnTo>
                  <a:lnTo>
                    <a:pt x="792" y="2"/>
                  </a:lnTo>
                  <a:lnTo>
                    <a:pt x="798" y="1"/>
                  </a:lnTo>
                  <a:lnTo>
                    <a:pt x="804" y="0"/>
                  </a:lnTo>
                  <a:lnTo>
                    <a:pt x="807" y="0"/>
                  </a:lnTo>
                  <a:lnTo>
                    <a:pt x="809" y="1"/>
                  </a:lnTo>
                  <a:lnTo>
                    <a:pt x="810" y="3"/>
                  </a:lnTo>
                  <a:lnTo>
                    <a:pt x="810" y="5"/>
                  </a:lnTo>
                  <a:lnTo>
                    <a:pt x="809" y="9"/>
                  </a:lnTo>
                  <a:lnTo>
                    <a:pt x="807" y="13"/>
                  </a:lnTo>
                  <a:lnTo>
                    <a:pt x="803" y="16"/>
                  </a:lnTo>
                  <a:lnTo>
                    <a:pt x="793" y="26"/>
                  </a:lnTo>
                  <a:lnTo>
                    <a:pt x="778" y="35"/>
                  </a:lnTo>
                  <a:lnTo>
                    <a:pt x="799" y="29"/>
                  </a:lnTo>
                  <a:lnTo>
                    <a:pt x="816" y="23"/>
                  </a:lnTo>
                  <a:lnTo>
                    <a:pt x="831" y="21"/>
                  </a:lnTo>
                  <a:lnTo>
                    <a:pt x="844" y="20"/>
                  </a:lnTo>
                  <a:lnTo>
                    <a:pt x="853" y="20"/>
                  </a:lnTo>
                  <a:lnTo>
                    <a:pt x="860" y="21"/>
                  </a:lnTo>
                  <a:lnTo>
                    <a:pt x="862" y="23"/>
                  </a:lnTo>
                  <a:lnTo>
                    <a:pt x="863" y="25"/>
                  </a:lnTo>
                  <a:lnTo>
                    <a:pt x="864" y="27"/>
                  </a:lnTo>
                  <a:lnTo>
                    <a:pt x="864" y="29"/>
                  </a:lnTo>
                  <a:lnTo>
                    <a:pt x="862" y="33"/>
                  </a:lnTo>
                  <a:lnTo>
                    <a:pt x="857" y="38"/>
                  </a:lnTo>
                  <a:lnTo>
                    <a:pt x="849" y="45"/>
                  </a:lnTo>
                  <a:lnTo>
                    <a:pt x="839" y="50"/>
                  </a:lnTo>
                  <a:lnTo>
                    <a:pt x="825" y="56"/>
                  </a:lnTo>
                  <a:lnTo>
                    <a:pt x="809" y="63"/>
                  </a:lnTo>
                  <a:lnTo>
                    <a:pt x="789" y="68"/>
                  </a:lnTo>
                  <a:lnTo>
                    <a:pt x="768" y="73"/>
                  </a:lnTo>
                  <a:lnTo>
                    <a:pt x="787" y="74"/>
                  </a:lnTo>
                  <a:lnTo>
                    <a:pt x="806" y="78"/>
                  </a:lnTo>
                  <a:lnTo>
                    <a:pt x="825" y="82"/>
                  </a:lnTo>
                  <a:lnTo>
                    <a:pt x="844" y="87"/>
                  </a:lnTo>
                  <a:lnTo>
                    <a:pt x="862" y="94"/>
                  </a:lnTo>
                  <a:lnTo>
                    <a:pt x="880" y="103"/>
                  </a:lnTo>
                  <a:lnTo>
                    <a:pt x="898" y="114"/>
                  </a:lnTo>
                  <a:lnTo>
                    <a:pt x="915" y="125"/>
                  </a:lnTo>
                  <a:lnTo>
                    <a:pt x="931" y="139"/>
                  </a:lnTo>
                  <a:lnTo>
                    <a:pt x="946" y="154"/>
                  </a:lnTo>
                  <a:lnTo>
                    <a:pt x="959" y="171"/>
                  </a:lnTo>
                  <a:lnTo>
                    <a:pt x="972" y="189"/>
                  </a:lnTo>
                  <a:lnTo>
                    <a:pt x="984" y="209"/>
                  </a:lnTo>
                  <a:lnTo>
                    <a:pt x="994" y="230"/>
                  </a:lnTo>
                  <a:lnTo>
                    <a:pt x="999" y="242"/>
                  </a:lnTo>
                  <a:lnTo>
                    <a:pt x="1003" y="253"/>
                  </a:lnTo>
                  <a:lnTo>
                    <a:pt x="1006" y="266"/>
                  </a:lnTo>
                  <a:lnTo>
                    <a:pt x="1009" y="279"/>
                  </a:lnTo>
                  <a:lnTo>
                    <a:pt x="1011" y="289"/>
                  </a:lnTo>
                  <a:lnTo>
                    <a:pt x="1012" y="295"/>
                  </a:lnTo>
                  <a:lnTo>
                    <a:pt x="1014" y="297"/>
                  </a:lnTo>
                  <a:lnTo>
                    <a:pt x="1018" y="298"/>
                  </a:lnTo>
                  <a:lnTo>
                    <a:pt x="1022" y="299"/>
                  </a:lnTo>
                  <a:lnTo>
                    <a:pt x="1028" y="300"/>
                  </a:lnTo>
                  <a:lnTo>
                    <a:pt x="1044" y="302"/>
                  </a:lnTo>
                  <a:lnTo>
                    <a:pt x="1059" y="303"/>
                  </a:lnTo>
                  <a:lnTo>
                    <a:pt x="1075" y="304"/>
                  </a:lnTo>
                  <a:lnTo>
                    <a:pt x="1090" y="304"/>
                  </a:lnTo>
                  <a:lnTo>
                    <a:pt x="1105" y="303"/>
                  </a:lnTo>
                  <a:lnTo>
                    <a:pt x="1119" y="301"/>
                  </a:lnTo>
                  <a:lnTo>
                    <a:pt x="1134" y="298"/>
                  </a:lnTo>
                  <a:lnTo>
                    <a:pt x="1149" y="295"/>
                  </a:lnTo>
                  <a:lnTo>
                    <a:pt x="1148" y="300"/>
                  </a:lnTo>
                  <a:lnTo>
                    <a:pt x="1146" y="304"/>
                  </a:lnTo>
                  <a:lnTo>
                    <a:pt x="1143" y="309"/>
                  </a:lnTo>
                  <a:lnTo>
                    <a:pt x="1139" y="314"/>
                  </a:lnTo>
                  <a:lnTo>
                    <a:pt x="1135" y="318"/>
                  </a:lnTo>
                  <a:lnTo>
                    <a:pt x="1131" y="322"/>
                  </a:lnTo>
                  <a:lnTo>
                    <a:pt x="1125" y="326"/>
                  </a:lnTo>
                  <a:lnTo>
                    <a:pt x="1118" y="330"/>
                  </a:lnTo>
                  <a:lnTo>
                    <a:pt x="1105" y="337"/>
                  </a:lnTo>
                  <a:lnTo>
                    <a:pt x="1088" y="343"/>
                  </a:lnTo>
                  <a:lnTo>
                    <a:pt x="1069" y="349"/>
                  </a:lnTo>
                  <a:lnTo>
                    <a:pt x="1047" y="354"/>
                  </a:lnTo>
                  <a:lnTo>
                    <a:pt x="1035" y="356"/>
                  </a:lnTo>
                  <a:lnTo>
                    <a:pt x="1029" y="358"/>
                  </a:lnTo>
                  <a:lnTo>
                    <a:pt x="1034" y="359"/>
                  </a:lnTo>
                  <a:lnTo>
                    <a:pt x="1047" y="362"/>
                  </a:lnTo>
                  <a:lnTo>
                    <a:pt x="1073" y="368"/>
                  </a:lnTo>
                  <a:lnTo>
                    <a:pt x="1098" y="370"/>
                  </a:lnTo>
                  <a:lnTo>
                    <a:pt x="1126" y="371"/>
                  </a:lnTo>
                  <a:lnTo>
                    <a:pt x="1154" y="370"/>
                  </a:lnTo>
                  <a:lnTo>
                    <a:pt x="1148" y="376"/>
                  </a:lnTo>
                  <a:lnTo>
                    <a:pt x="1142" y="383"/>
                  </a:lnTo>
                  <a:lnTo>
                    <a:pt x="1135" y="388"/>
                  </a:lnTo>
                  <a:lnTo>
                    <a:pt x="1129" y="393"/>
                  </a:lnTo>
                  <a:lnTo>
                    <a:pt x="1114" y="402"/>
                  </a:lnTo>
                  <a:lnTo>
                    <a:pt x="1097" y="409"/>
                  </a:lnTo>
                  <a:lnTo>
                    <a:pt x="1079" y="414"/>
                  </a:lnTo>
                  <a:lnTo>
                    <a:pt x="1060" y="419"/>
                  </a:lnTo>
                  <a:lnTo>
                    <a:pt x="1040" y="422"/>
                  </a:lnTo>
                  <a:lnTo>
                    <a:pt x="1019" y="423"/>
                  </a:lnTo>
                  <a:lnTo>
                    <a:pt x="1011" y="447"/>
                  </a:lnTo>
                  <a:lnTo>
                    <a:pt x="1003" y="471"/>
                  </a:lnTo>
                  <a:lnTo>
                    <a:pt x="993" y="494"/>
                  </a:lnTo>
                  <a:lnTo>
                    <a:pt x="983" y="516"/>
                  </a:lnTo>
                  <a:lnTo>
                    <a:pt x="971" y="537"/>
                  </a:lnTo>
                  <a:lnTo>
                    <a:pt x="958" y="557"/>
                  </a:lnTo>
                  <a:lnTo>
                    <a:pt x="946" y="576"/>
                  </a:lnTo>
                  <a:lnTo>
                    <a:pt x="932" y="594"/>
                  </a:lnTo>
                  <a:lnTo>
                    <a:pt x="917" y="612"/>
                  </a:lnTo>
                  <a:lnTo>
                    <a:pt x="901" y="629"/>
                  </a:lnTo>
                  <a:lnTo>
                    <a:pt x="884" y="645"/>
                  </a:lnTo>
                  <a:lnTo>
                    <a:pt x="867" y="660"/>
                  </a:lnTo>
                  <a:lnTo>
                    <a:pt x="849" y="674"/>
                  </a:lnTo>
                  <a:lnTo>
                    <a:pt x="831" y="688"/>
                  </a:lnTo>
                  <a:lnTo>
                    <a:pt x="812" y="700"/>
                  </a:lnTo>
                  <a:lnTo>
                    <a:pt x="792" y="712"/>
                  </a:lnTo>
                  <a:lnTo>
                    <a:pt x="769" y="725"/>
                  </a:lnTo>
                  <a:lnTo>
                    <a:pt x="744" y="736"/>
                  </a:lnTo>
                  <a:lnTo>
                    <a:pt x="720" y="747"/>
                  </a:lnTo>
                  <a:lnTo>
                    <a:pt x="694" y="758"/>
                  </a:lnTo>
                  <a:lnTo>
                    <a:pt x="669" y="766"/>
                  </a:lnTo>
                  <a:lnTo>
                    <a:pt x="643" y="773"/>
                  </a:lnTo>
                  <a:lnTo>
                    <a:pt x="616" y="781"/>
                  </a:lnTo>
                  <a:lnTo>
                    <a:pt x="590" y="786"/>
                  </a:lnTo>
                  <a:lnTo>
                    <a:pt x="562" y="791"/>
                  </a:lnTo>
                  <a:lnTo>
                    <a:pt x="536" y="795"/>
                  </a:lnTo>
                  <a:lnTo>
                    <a:pt x="508" y="797"/>
                  </a:lnTo>
                  <a:lnTo>
                    <a:pt x="480" y="799"/>
                  </a:lnTo>
                  <a:lnTo>
                    <a:pt x="453" y="799"/>
                  </a:lnTo>
                  <a:lnTo>
                    <a:pt x="425" y="798"/>
                  </a:lnTo>
                  <a:lnTo>
                    <a:pt x="399" y="796"/>
                  </a:lnTo>
                  <a:lnTo>
                    <a:pt x="371" y="794"/>
                  </a:lnTo>
                  <a:lnTo>
                    <a:pt x="345" y="788"/>
                  </a:lnTo>
                  <a:lnTo>
                    <a:pt x="317" y="783"/>
                  </a:lnTo>
                  <a:lnTo>
                    <a:pt x="292" y="777"/>
                  </a:lnTo>
                  <a:lnTo>
                    <a:pt x="265" y="769"/>
                  </a:lnTo>
                  <a:lnTo>
                    <a:pt x="240" y="760"/>
                  </a:lnTo>
                  <a:lnTo>
                    <a:pt x="215" y="750"/>
                  </a:lnTo>
                  <a:lnTo>
                    <a:pt x="190" y="738"/>
                  </a:lnTo>
                  <a:lnTo>
                    <a:pt x="166" y="726"/>
                  </a:lnTo>
                  <a:lnTo>
                    <a:pt x="142" y="711"/>
                  </a:lnTo>
                  <a:lnTo>
                    <a:pt x="120" y="696"/>
                  </a:lnTo>
                  <a:lnTo>
                    <a:pt x="98" y="679"/>
                  </a:lnTo>
                  <a:lnTo>
                    <a:pt x="77" y="661"/>
                  </a:lnTo>
                  <a:lnTo>
                    <a:pt x="57" y="642"/>
                  </a:lnTo>
                  <a:lnTo>
                    <a:pt x="36" y="622"/>
                  </a:lnTo>
                  <a:lnTo>
                    <a:pt x="18" y="600"/>
                  </a:lnTo>
                  <a:lnTo>
                    <a:pt x="0" y="576"/>
                  </a:lnTo>
                  <a:lnTo>
                    <a:pt x="12" y="585"/>
                  </a:lnTo>
                  <a:lnTo>
                    <a:pt x="24" y="592"/>
                  </a:lnTo>
                  <a:lnTo>
                    <a:pt x="35" y="601"/>
                  </a:lnTo>
                  <a:lnTo>
                    <a:pt x="48" y="607"/>
                  </a:lnTo>
                  <a:lnTo>
                    <a:pt x="60" y="615"/>
                  </a:lnTo>
                  <a:lnTo>
                    <a:pt x="73" y="621"/>
                  </a:lnTo>
                  <a:lnTo>
                    <a:pt x="86" y="626"/>
                  </a:lnTo>
                  <a:lnTo>
                    <a:pt x="99" y="632"/>
                  </a:lnTo>
                  <a:lnTo>
                    <a:pt x="113" y="636"/>
                  </a:lnTo>
                  <a:lnTo>
                    <a:pt x="125" y="640"/>
                  </a:lnTo>
                  <a:lnTo>
                    <a:pt x="139" y="643"/>
                  </a:lnTo>
                  <a:lnTo>
                    <a:pt x="153" y="646"/>
                  </a:lnTo>
                  <a:lnTo>
                    <a:pt x="167" y="648"/>
                  </a:lnTo>
                  <a:lnTo>
                    <a:pt x="182" y="651"/>
                  </a:lnTo>
                  <a:lnTo>
                    <a:pt x="195" y="652"/>
                  </a:lnTo>
                  <a:lnTo>
                    <a:pt x="209" y="652"/>
                  </a:lnTo>
                  <a:lnTo>
                    <a:pt x="224" y="652"/>
                  </a:lnTo>
                  <a:lnTo>
                    <a:pt x="238" y="651"/>
                  </a:lnTo>
                  <a:lnTo>
                    <a:pt x="252" y="650"/>
                  </a:lnTo>
                  <a:lnTo>
                    <a:pt x="266" y="647"/>
                  </a:lnTo>
                  <a:lnTo>
                    <a:pt x="280" y="644"/>
                  </a:lnTo>
                  <a:lnTo>
                    <a:pt x="294" y="640"/>
                  </a:lnTo>
                  <a:lnTo>
                    <a:pt x="308" y="636"/>
                  </a:lnTo>
                  <a:lnTo>
                    <a:pt x="322" y="630"/>
                  </a:lnTo>
                  <a:lnTo>
                    <a:pt x="335" y="624"/>
                  </a:lnTo>
                  <a:lnTo>
                    <a:pt x="349" y="618"/>
                  </a:lnTo>
                  <a:lnTo>
                    <a:pt x="363" y="610"/>
                  </a:lnTo>
                  <a:lnTo>
                    <a:pt x="376" y="602"/>
                  </a:lnTo>
                  <a:lnTo>
                    <a:pt x="389" y="592"/>
                  </a:lnTo>
                  <a:lnTo>
                    <a:pt x="402" y="583"/>
                  </a:lnTo>
                  <a:lnTo>
                    <a:pt x="415" y="572"/>
                  </a:lnTo>
                  <a:lnTo>
                    <a:pt x="427" y="559"/>
                  </a:lnTo>
                  <a:lnTo>
                    <a:pt x="412" y="559"/>
                  </a:lnTo>
                  <a:lnTo>
                    <a:pt x="398" y="557"/>
                  </a:lnTo>
                  <a:lnTo>
                    <a:pt x="386" y="554"/>
                  </a:lnTo>
                  <a:lnTo>
                    <a:pt x="376" y="549"/>
                  </a:lnTo>
                  <a:lnTo>
                    <a:pt x="366" y="544"/>
                  </a:lnTo>
                  <a:lnTo>
                    <a:pt x="359" y="538"/>
                  </a:lnTo>
                  <a:lnTo>
                    <a:pt x="353" y="531"/>
                  </a:lnTo>
                  <a:lnTo>
                    <a:pt x="349" y="523"/>
                  </a:lnTo>
                  <a:lnTo>
                    <a:pt x="347" y="516"/>
                  </a:lnTo>
                  <a:lnTo>
                    <a:pt x="347" y="508"/>
                  </a:lnTo>
                  <a:lnTo>
                    <a:pt x="349" y="499"/>
                  </a:lnTo>
                  <a:lnTo>
                    <a:pt x="352" y="491"/>
                  </a:lnTo>
                  <a:lnTo>
                    <a:pt x="359" y="483"/>
                  </a:lnTo>
                  <a:lnTo>
                    <a:pt x="366" y="475"/>
                  </a:lnTo>
                  <a:lnTo>
                    <a:pt x="376" y="468"/>
                  </a:lnTo>
                  <a:lnTo>
                    <a:pt x="387" y="461"/>
                  </a:lnTo>
                  <a:lnTo>
                    <a:pt x="364" y="460"/>
                  </a:lnTo>
                  <a:lnTo>
                    <a:pt x="343" y="457"/>
                  </a:lnTo>
                  <a:lnTo>
                    <a:pt x="333" y="455"/>
                  </a:lnTo>
                  <a:lnTo>
                    <a:pt x="324" y="452"/>
                  </a:lnTo>
                  <a:lnTo>
                    <a:pt x="315" y="449"/>
                  </a:lnTo>
                  <a:lnTo>
                    <a:pt x="308" y="446"/>
                  </a:lnTo>
                  <a:lnTo>
                    <a:pt x="299" y="442"/>
                  </a:lnTo>
                  <a:lnTo>
                    <a:pt x="292" y="438"/>
                  </a:lnTo>
                  <a:lnTo>
                    <a:pt x="285" y="432"/>
                  </a:lnTo>
                  <a:lnTo>
                    <a:pt x="279" y="428"/>
                  </a:lnTo>
                  <a:lnTo>
                    <a:pt x="273" y="422"/>
                  </a:lnTo>
                  <a:lnTo>
                    <a:pt x="267" y="416"/>
                  </a:lnTo>
                  <a:lnTo>
                    <a:pt x="262" y="410"/>
                  </a:lnTo>
                  <a:lnTo>
                    <a:pt x="258" y="403"/>
                  </a:lnTo>
                  <a:lnTo>
                    <a:pt x="255" y="398"/>
                  </a:lnTo>
                  <a:lnTo>
                    <a:pt x="253" y="394"/>
                  </a:lnTo>
                  <a:lnTo>
                    <a:pt x="252" y="392"/>
                  </a:lnTo>
                  <a:lnTo>
                    <a:pt x="252" y="389"/>
                  </a:lnTo>
                  <a:lnTo>
                    <a:pt x="253" y="387"/>
                  </a:lnTo>
                  <a:lnTo>
                    <a:pt x="255" y="384"/>
                  </a:lnTo>
                  <a:lnTo>
                    <a:pt x="258" y="380"/>
                  </a:lnTo>
                  <a:lnTo>
                    <a:pt x="263" y="377"/>
                  </a:lnTo>
                  <a:lnTo>
                    <a:pt x="270" y="373"/>
                  </a:lnTo>
                  <a:lnTo>
                    <a:pt x="277" y="370"/>
                  </a:lnTo>
                  <a:lnTo>
                    <a:pt x="284" y="367"/>
                  </a:lnTo>
                  <a:lnTo>
                    <a:pt x="292" y="365"/>
                  </a:lnTo>
                  <a:lnTo>
                    <a:pt x="308" y="360"/>
                  </a:lnTo>
                  <a:lnTo>
                    <a:pt x="325" y="358"/>
                  </a:lnTo>
                  <a:lnTo>
                    <a:pt x="313" y="355"/>
                  </a:lnTo>
                  <a:lnTo>
                    <a:pt x="301" y="351"/>
                  </a:lnTo>
                  <a:lnTo>
                    <a:pt x="291" y="347"/>
                  </a:lnTo>
                  <a:lnTo>
                    <a:pt x="280" y="341"/>
                  </a:lnTo>
                  <a:lnTo>
                    <a:pt x="271" y="336"/>
                  </a:lnTo>
                  <a:lnTo>
                    <a:pt x="261" y="331"/>
                  </a:lnTo>
                  <a:lnTo>
                    <a:pt x="253" y="324"/>
                  </a:lnTo>
                  <a:lnTo>
                    <a:pt x="244" y="318"/>
                  </a:lnTo>
                  <a:lnTo>
                    <a:pt x="237" y="312"/>
                  </a:lnTo>
                  <a:lnTo>
                    <a:pt x="230" y="305"/>
                  </a:lnTo>
                  <a:lnTo>
                    <a:pt x="224" y="298"/>
                  </a:lnTo>
                  <a:lnTo>
                    <a:pt x="219" y="290"/>
                  </a:lnTo>
                  <a:lnTo>
                    <a:pt x="215" y="283"/>
                  </a:lnTo>
                  <a:lnTo>
                    <a:pt x="210" y="275"/>
                  </a:lnTo>
                  <a:lnTo>
                    <a:pt x="206" y="266"/>
                  </a:lnTo>
                  <a:lnTo>
                    <a:pt x="204" y="258"/>
                  </a:lnTo>
                  <a:lnTo>
                    <a:pt x="201" y="249"/>
                  </a:lnTo>
                  <a:lnTo>
                    <a:pt x="201" y="244"/>
                  </a:lnTo>
                  <a:lnTo>
                    <a:pt x="205" y="242"/>
                  </a:lnTo>
                  <a:lnTo>
                    <a:pt x="213" y="240"/>
                  </a:lnTo>
                  <a:lnTo>
                    <a:pt x="226" y="236"/>
                  </a:lnTo>
                  <a:lnTo>
                    <a:pt x="239" y="234"/>
                  </a:lnTo>
                  <a:lnTo>
                    <a:pt x="253" y="233"/>
                  </a:lnTo>
                  <a:lnTo>
                    <a:pt x="266" y="232"/>
                  </a:lnTo>
                  <a:lnTo>
                    <a:pt x="248" y="221"/>
                  </a:lnTo>
                  <a:lnTo>
                    <a:pt x="231" y="207"/>
                  </a:lnTo>
                  <a:lnTo>
                    <a:pt x="217" y="194"/>
                  </a:lnTo>
                  <a:lnTo>
                    <a:pt x="204" y="179"/>
                  </a:lnTo>
                  <a:lnTo>
                    <a:pt x="193" y="165"/>
                  </a:lnTo>
                  <a:lnTo>
                    <a:pt x="186" y="150"/>
                  </a:lnTo>
                  <a:lnTo>
                    <a:pt x="182" y="142"/>
                  </a:lnTo>
                  <a:lnTo>
                    <a:pt x="180" y="135"/>
                  </a:lnTo>
                  <a:lnTo>
                    <a:pt x="176" y="126"/>
                  </a:lnTo>
                  <a:lnTo>
                    <a:pt x="175" y="119"/>
                  </a:lnTo>
                  <a:lnTo>
                    <a:pt x="173" y="106"/>
                  </a:lnTo>
                  <a:lnTo>
                    <a:pt x="172" y="97"/>
                  </a:lnTo>
                  <a:lnTo>
                    <a:pt x="173" y="94"/>
                  </a:lnTo>
                  <a:lnTo>
                    <a:pt x="173" y="92"/>
                  </a:lnTo>
                  <a:lnTo>
                    <a:pt x="174" y="90"/>
                  </a:lnTo>
                  <a:lnTo>
                    <a:pt x="176" y="90"/>
                  </a:lnTo>
                  <a:lnTo>
                    <a:pt x="181" y="90"/>
                  </a:lnTo>
                  <a:lnTo>
                    <a:pt x="187" y="92"/>
                  </a:lnTo>
                  <a:lnTo>
                    <a:pt x="195" y="96"/>
                  </a:lnTo>
                  <a:lnTo>
                    <a:pt x="206" y="100"/>
                  </a:lnTo>
                  <a:lnTo>
                    <a:pt x="257" y="120"/>
                  </a:lnTo>
                  <a:lnTo>
                    <a:pt x="307" y="140"/>
                  </a:lnTo>
                  <a:lnTo>
                    <a:pt x="355" y="161"/>
                  </a:lnTo>
                  <a:lnTo>
                    <a:pt x="402" y="183"/>
                  </a:lnTo>
                  <a:lnTo>
                    <a:pt x="425" y="195"/>
                  </a:lnTo>
                  <a:lnTo>
                    <a:pt x="447" y="208"/>
                  </a:lnTo>
                  <a:lnTo>
                    <a:pt x="468" y="221"/>
                  </a:lnTo>
                  <a:lnTo>
                    <a:pt x="488" y="233"/>
                  </a:lnTo>
                  <a:lnTo>
                    <a:pt x="507" y="247"/>
                  </a:lnTo>
                  <a:lnTo>
                    <a:pt x="525" y="261"/>
                  </a:lnTo>
                  <a:lnTo>
                    <a:pt x="542" y="276"/>
                  </a:lnTo>
                  <a:lnTo>
                    <a:pt x="558" y="290"/>
                  </a:ln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3" name="TextBox 342"/>
            <p:cNvSpPr txBox="1"/>
            <p:nvPr>
              <p:custDataLst>
                <p:tags r:id="rId3"/>
              </p:custDataLst>
            </p:nvPr>
          </p:nvSpPr>
          <p:spPr>
            <a:xfrm>
              <a:off x="6732240" y="5229200"/>
              <a:ext cx="1672596" cy="153888"/>
            </a:xfrm>
            <a:prstGeom prst="rect">
              <a:avLst/>
            </a:prstGeom>
            <a:noFill/>
          </p:spPr>
          <p:txBody>
            <a:bodyPr wrap="square" lIns="0" tIns="0" rIns="0" bIns="0" rtlCol="0" anchor="b">
              <a:spAutoFit/>
            </a:bodyPr>
            <a:lstStyle/>
            <a:p>
              <a:r>
                <a:rPr lang="en-US" sz="1000" b="1" dirty="0" smtClean="0">
                  <a:solidFill>
                    <a:schemeClr val="tx1">
                      <a:lumMod val="75000"/>
                      <a:lumOff val="25000"/>
                    </a:schemeClr>
                  </a:solidFill>
                </a:rPr>
                <a:t>@KeyVerticals</a:t>
              </a:r>
              <a:endParaRPr lang="en-US" sz="1000" b="1" dirty="0">
                <a:solidFill>
                  <a:schemeClr val="tx1">
                    <a:lumMod val="75000"/>
                    <a:lumOff val="25000"/>
                  </a:schemeClr>
                </a:solidFill>
              </a:endParaRPr>
            </a:p>
          </p:txBody>
        </p:sp>
      </p:grpSp>
      <p:cxnSp>
        <p:nvCxnSpPr>
          <p:cNvPr id="354" name="Straight Connector 353"/>
          <p:cNvCxnSpPr/>
          <p:nvPr/>
        </p:nvCxnSpPr>
        <p:spPr>
          <a:xfrm rot="16200000">
            <a:off x="5821401" y="4029023"/>
            <a:ext cx="717044" cy="0"/>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grpSp>
        <p:nvGrpSpPr>
          <p:cNvPr id="361" name="Group 360"/>
          <p:cNvGrpSpPr/>
          <p:nvPr/>
        </p:nvGrpSpPr>
        <p:grpSpPr>
          <a:xfrm>
            <a:off x="-244470" y="6570"/>
            <a:ext cx="1736720" cy="1459010"/>
            <a:chOff x="-167964" y="-23336"/>
            <a:chExt cx="1133802" cy="952500"/>
          </a:xfrm>
        </p:grpSpPr>
        <p:sp>
          <p:nvSpPr>
            <p:cNvPr id="362" name="Diagonal Stripe 361"/>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3" name="TextBox 362"/>
            <p:cNvSpPr txBox="1"/>
            <p:nvPr/>
          </p:nvSpPr>
          <p:spPr>
            <a:xfrm rot="18948199">
              <a:off x="-167964" y="266480"/>
              <a:ext cx="1079158" cy="180836"/>
            </a:xfrm>
            <a:prstGeom prst="rect">
              <a:avLst/>
            </a:prstGeom>
            <a:noFill/>
          </p:spPr>
          <p:txBody>
            <a:bodyPr wrap="none" rtlCol="0">
              <a:spAutoFit/>
            </a:bodyPr>
            <a:lstStyle/>
            <a:p>
              <a:r>
                <a:rPr lang="en-US" sz="1200" b="1" dirty="0" smtClean="0">
                  <a:solidFill>
                    <a:srgbClr val="1D4B6D"/>
                  </a:solidFill>
                </a:rPr>
                <a:t>www.KeyVerticals.com</a:t>
              </a:r>
              <a:endParaRPr lang="en-US" sz="1200" b="1" dirty="0">
                <a:solidFill>
                  <a:srgbClr val="1D4B6D"/>
                </a:solidFill>
              </a:endParaRPr>
            </a:p>
          </p:txBody>
        </p:sp>
        <p:cxnSp>
          <p:nvCxnSpPr>
            <p:cNvPr id="364" name="Straight Connector 363"/>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521167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301"/>
                                        </p:tgtEl>
                                        <p:attrNameLst>
                                          <p:attrName>r</p:attrName>
                                        </p:attrNameLst>
                                      </p:cBhvr>
                                    </p:animRot>
                                    <p:animRot by="-240000">
                                      <p:cBhvr>
                                        <p:cTn id="7" dur="200" fill="hold">
                                          <p:stCondLst>
                                            <p:cond delay="200"/>
                                          </p:stCondLst>
                                        </p:cTn>
                                        <p:tgtEl>
                                          <p:spTgt spid="301"/>
                                        </p:tgtEl>
                                        <p:attrNameLst>
                                          <p:attrName>r</p:attrName>
                                        </p:attrNameLst>
                                      </p:cBhvr>
                                    </p:animRot>
                                    <p:animRot by="240000">
                                      <p:cBhvr>
                                        <p:cTn id="8" dur="200" fill="hold">
                                          <p:stCondLst>
                                            <p:cond delay="400"/>
                                          </p:stCondLst>
                                        </p:cTn>
                                        <p:tgtEl>
                                          <p:spTgt spid="301"/>
                                        </p:tgtEl>
                                        <p:attrNameLst>
                                          <p:attrName>r</p:attrName>
                                        </p:attrNameLst>
                                      </p:cBhvr>
                                    </p:animRot>
                                    <p:animRot by="-240000">
                                      <p:cBhvr>
                                        <p:cTn id="9" dur="200" fill="hold">
                                          <p:stCondLst>
                                            <p:cond delay="600"/>
                                          </p:stCondLst>
                                        </p:cTn>
                                        <p:tgtEl>
                                          <p:spTgt spid="301"/>
                                        </p:tgtEl>
                                        <p:attrNameLst>
                                          <p:attrName>r</p:attrName>
                                        </p:attrNameLst>
                                      </p:cBhvr>
                                    </p:animRot>
                                    <p:animRot by="120000">
                                      <p:cBhvr>
                                        <p:cTn id="10" dur="200" fill="hold">
                                          <p:stCondLst>
                                            <p:cond delay="800"/>
                                          </p:stCondLst>
                                        </p:cTn>
                                        <p:tgtEl>
                                          <p:spTgt spid="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2086210370"/>
              </p:ext>
            </p:extLst>
          </p:nvPr>
        </p:nvGraphicFramePr>
        <p:xfrm>
          <a:off x="1588" y="1588"/>
          <a:ext cx="1587" cy="1587"/>
        </p:xfrm>
        <a:graphic>
          <a:graphicData uri="http://schemas.openxmlformats.org/presentationml/2006/ole">
            <p:oleObj spid="_x0000_s3104" name="think-cell Slide" r:id="rId3" imgW="360" imgH="360" progId="">
              <p:embed/>
            </p:oleObj>
          </a:graphicData>
        </a:graphic>
      </p:graphicFrame>
      <p:cxnSp>
        <p:nvCxnSpPr>
          <p:cNvPr id="5" name="Straight Connector 4"/>
          <p:cNvCxnSpPr/>
          <p:nvPr/>
        </p:nvCxnSpPr>
        <p:spPr>
          <a:xfrm>
            <a:off x="2963340" y="990308"/>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3</a:t>
            </a:fld>
            <a:endParaRPr lang="en-US" dirty="0"/>
          </a:p>
        </p:txBody>
      </p:sp>
      <p:sp>
        <p:nvSpPr>
          <p:cNvPr id="68" name="TextBox 67"/>
          <p:cNvSpPr txBox="1"/>
          <p:nvPr/>
        </p:nvSpPr>
        <p:spPr>
          <a:xfrm>
            <a:off x="2946407" y="559832"/>
            <a:ext cx="3251204" cy="319446"/>
          </a:xfrm>
          <a:prstGeom prst="rect">
            <a:avLst/>
          </a:prstGeom>
          <a:noFill/>
        </p:spPr>
        <p:txBody>
          <a:bodyPr wrap="square" rtlCol="0">
            <a:spAutoFit/>
          </a:bodyPr>
          <a:lstStyle/>
          <a:p>
            <a:pPr algn="ctr">
              <a:lnSpc>
                <a:spcPct val="80000"/>
              </a:lnSpc>
            </a:pPr>
            <a:r>
              <a:rPr lang="en-US" b="1" dirty="0" smtClean="0"/>
              <a:t>In a Nutshell...</a:t>
            </a:r>
            <a:endParaRPr lang="en-US" b="1" dirty="0"/>
          </a:p>
        </p:txBody>
      </p:sp>
      <p:sp>
        <p:nvSpPr>
          <p:cNvPr id="109" name="Rectangle 108"/>
          <p:cNvSpPr/>
          <p:nvPr/>
        </p:nvSpPr>
        <p:spPr>
          <a:xfrm>
            <a:off x="1698171" y="4963887"/>
            <a:ext cx="6122638" cy="910040"/>
          </a:xfrm>
          <a:prstGeom prst="rect">
            <a:avLst/>
          </a:prstGeom>
          <a:gradFill rotWithShape="1">
            <a:gsLst>
              <a:gs pos="0">
                <a:srgbClr val="4272AC"/>
              </a:gs>
              <a:gs pos="100000">
                <a:srgbClr val="335885"/>
              </a:gs>
            </a:gsLst>
            <a:lin ang="16200000"/>
          </a:gradFill>
          <a:ln w="9525">
            <a:noFill/>
            <a:miter lim="800000"/>
            <a:headEnd/>
            <a:tailEnd/>
          </a:ln>
          <a:effectLst>
            <a:outerShdw blurRad="63500" dist="23000" dir="5400000" rotWithShape="0">
              <a:srgbClr val="000000">
                <a:alpha val="34998"/>
              </a:srgbClr>
            </a:outerShdw>
          </a:effectLst>
          <a:scene3d>
            <a:camera prst="orthographicFront"/>
            <a:lightRig rig="threePt" dir="t"/>
          </a:scene3d>
          <a:sp3d extrusionH="190500"/>
        </p:spPr>
        <p:txBody>
          <a:bodyPr anchor="ctr"/>
          <a:lstStyle/>
          <a:p>
            <a:pPr algn="ctr"/>
            <a:r>
              <a:rPr lang="en-US" sz="1400" b="1" dirty="0">
                <a:solidFill>
                  <a:schemeClr val="bg1"/>
                </a:solidFill>
              </a:rPr>
              <a:t>More &amp; More of your Ideal Customers are gathering online</a:t>
            </a:r>
            <a:r>
              <a:rPr lang="en-US" sz="1400" dirty="0">
                <a:solidFill>
                  <a:schemeClr val="bg1"/>
                </a:solidFill>
              </a:rPr>
              <a:t>. </a:t>
            </a:r>
            <a:endParaRPr lang="en-US" sz="1400" dirty="0" smtClean="0">
              <a:solidFill>
                <a:schemeClr val="bg1"/>
              </a:solidFill>
            </a:endParaRPr>
          </a:p>
          <a:p>
            <a:pPr algn="ctr"/>
            <a:r>
              <a:rPr lang="en-US" sz="1400" dirty="0" smtClean="0">
                <a:solidFill>
                  <a:schemeClr val="bg1"/>
                </a:solidFill>
              </a:rPr>
              <a:t>Lets </a:t>
            </a:r>
            <a:r>
              <a:rPr lang="en-US" sz="1400" dirty="0">
                <a:solidFill>
                  <a:schemeClr val="bg1"/>
                </a:solidFill>
              </a:rPr>
              <a:t>Help You Get them. You Pay Only on Leads Delivery...</a:t>
            </a:r>
            <a:endParaRPr lang="ig-NG" sz="1400" dirty="0">
              <a:solidFill>
                <a:schemeClr val="bg1"/>
              </a:solidFill>
            </a:endParaRPr>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49" name="Content Placeholder 2"/>
          <p:cNvSpPr>
            <a:spLocks noGrp="1"/>
          </p:cNvSpPr>
          <p:nvPr>
            <p:ph idx="1"/>
          </p:nvPr>
        </p:nvSpPr>
        <p:spPr>
          <a:xfrm>
            <a:off x="1043492" y="1998340"/>
            <a:ext cx="6777317" cy="312157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ig-NG" dirty="0"/>
          </a:p>
        </p:txBody>
      </p:sp>
      <p:pic>
        <p:nvPicPr>
          <p:cNvPr id="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876" y="1375495"/>
            <a:ext cx="7600950" cy="2903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5368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62192074"/>
              </p:ext>
            </p:extLst>
          </p:nvPr>
        </p:nvGraphicFramePr>
        <p:xfrm>
          <a:off x="1588" y="1588"/>
          <a:ext cx="1587" cy="1587"/>
        </p:xfrm>
        <a:graphic>
          <a:graphicData uri="http://schemas.openxmlformats.org/presentationml/2006/ole">
            <p:oleObj spid="_x0000_s18437" name="think-cell Slide" r:id="rId3" imgW="360" imgH="360" progId="">
              <p:embed/>
            </p:oleObj>
          </a:graphicData>
        </a:graphic>
      </p:graphicFrame>
      <p:cxnSp>
        <p:nvCxnSpPr>
          <p:cNvPr id="5" name="Straight Connector 4"/>
          <p:cNvCxnSpPr/>
          <p:nvPr/>
        </p:nvCxnSpPr>
        <p:spPr>
          <a:xfrm>
            <a:off x="2957544" y="691397"/>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4</a:t>
            </a:fld>
            <a:endParaRPr lang="en-US" dirty="0"/>
          </a:p>
        </p:txBody>
      </p:sp>
      <p:sp>
        <p:nvSpPr>
          <p:cNvPr id="109" name="Rectangle 108"/>
          <p:cNvSpPr/>
          <p:nvPr/>
        </p:nvSpPr>
        <p:spPr>
          <a:xfrm>
            <a:off x="1236871" y="5355772"/>
            <a:ext cx="6743347" cy="682022"/>
          </a:xfrm>
          <a:prstGeom prst="rect">
            <a:avLst/>
          </a:prstGeom>
          <a:gradFill rotWithShape="1">
            <a:gsLst>
              <a:gs pos="0">
                <a:srgbClr val="4272AC"/>
              </a:gs>
              <a:gs pos="100000">
                <a:srgbClr val="335885"/>
              </a:gs>
            </a:gsLst>
            <a:lin ang="16200000"/>
          </a:gradFill>
          <a:ln w="9525">
            <a:noFill/>
            <a:miter lim="800000"/>
            <a:headEnd/>
            <a:tailEnd/>
          </a:ln>
          <a:effectLst>
            <a:outerShdw blurRad="63500" dist="23000" dir="5400000" rotWithShape="0">
              <a:srgbClr val="000000">
                <a:alpha val="34998"/>
              </a:srgbClr>
            </a:outerShdw>
          </a:effectLst>
          <a:scene3d>
            <a:camera prst="orthographicFront"/>
            <a:lightRig rig="threePt" dir="t"/>
          </a:scene3d>
          <a:sp3d extrusionH="190500"/>
        </p:spPr>
        <p:txBody>
          <a:bodyPr anchor="ctr"/>
          <a:lstStyle/>
          <a:p>
            <a:pPr algn="ctr"/>
            <a:r>
              <a:rPr lang="en-US" sz="1400" b="1" dirty="0">
                <a:solidFill>
                  <a:schemeClr val="bg1"/>
                </a:solidFill>
                <a:ea typeface="ＭＳ Ｐゴシック" charset="-128"/>
              </a:rPr>
              <a:t>Filling the above form is a clear declaration of </a:t>
            </a:r>
            <a:r>
              <a:rPr lang="en-US" sz="1400" b="1" dirty="0" smtClean="0">
                <a:solidFill>
                  <a:schemeClr val="bg1"/>
                </a:solidFill>
                <a:ea typeface="ＭＳ Ｐゴシック" charset="-128"/>
              </a:rPr>
              <a:t>Intent... What Follows, an even bigger one:</a:t>
            </a:r>
            <a:endParaRPr lang="en-US" sz="1400" b="1" dirty="0">
              <a:solidFill>
                <a:schemeClr val="bg1"/>
              </a:solidFill>
              <a:ea typeface="ＭＳ Ｐゴシック" charset="-128"/>
            </a:endParaRPr>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1006855"/>
            <a:ext cx="6777317" cy="4052142"/>
          </a:xfrm>
        </p:spPr>
        <p:txBody>
          <a:bodyPr>
            <a:noAutofit/>
          </a:bodyPr>
          <a:lstStyle/>
          <a:p>
            <a:pPr>
              <a:lnSpc>
                <a:spcPct val="150000"/>
              </a:lnSpc>
            </a:pPr>
            <a:r>
              <a:rPr lang="en-US" sz="1800" b="1" dirty="0"/>
              <a:t>We Engage Customers Who Intend To </a:t>
            </a:r>
            <a:r>
              <a:rPr lang="en-US" sz="1800" b="1" dirty="0" smtClean="0"/>
              <a:t>Buy. </a:t>
            </a:r>
            <a:r>
              <a:rPr lang="en-US" sz="1800" dirty="0" smtClean="0"/>
              <a:t>How? We have a very simple process of “</a:t>
            </a:r>
            <a:r>
              <a:rPr lang="en-US" sz="1800" u="sng" dirty="0" smtClean="0"/>
              <a:t>Intent Identification</a:t>
            </a:r>
            <a:r>
              <a:rPr lang="en-US" sz="1800" dirty="0" smtClean="0"/>
              <a:t>”:</a:t>
            </a:r>
          </a:p>
          <a:p>
            <a:pPr marL="68580" indent="0">
              <a:lnSpc>
                <a:spcPct val="150000"/>
              </a:lnSpc>
              <a:buNone/>
            </a:pPr>
            <a:endParaRPr lang="en-US" sz="1800" dirty="0" smtClean="0"/>
          </a:p>
          <a:p>
            <a:pPr>
              <a:lnSpc>
                <a:spcPct val="150000"/>
              </a:lnSpc>
            </a:pPr>
            <a:endParaRPr lang="en-US" sz="1800" b="1" dirty="0" smtClean="0"/>
          </a:p>
          <a:p>
            <a:pPr>
              <a:lnSpc>
                <a:spcPct val="150000"/>
              </a:lnSpc>
            </a:pPr>
            <a:endParaRPr lang="en-US" sz="1800" b="1" dirty="0"/>
          </a:p>
          <a:p>
            <a:pPr>
              <a:lnSpc>
                <a:spcPct val="150000"/>
              </a:lnSpc>
            </a:pPr>
            <a:endParaRPr lang="en-US" sz="1800" b="1" dirty="0" smtClean="0"/>
          </a:p>
          <a:p>
            <a:pPr>
              <a:lnSpc>
                <a:spcPct val="150000"/>
              </a:lnSpc>
            </a:pPr>
            <a:endParaRPr lang="en-US" sz="1800" b="1" dirty="0"/>
          </a:p>
          <a:p>
            <a:pPr>
              <a:lnSpc>
                <a:spcPct val="150000"/>
              </a:lnSpc>
            </a:pPr>
            <a:endParaRPr lang="en-US" sz="1800" b="1" dirty="0" smtClean="0"/>
          </a:p>
          <a:p>
            <a:pPr marL="0" indent="0">
              <a:lnSpc>
                <a:spcPct val="150000"/>
              </a:lnSpc>
              <a:buNone/>
            </a:pPr>
            <a:endParaRPr lang="en-US" sz="1800" b="1" dirty="0"/>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824" y="2343810"/>
            <a:ext cx="2880320" cy="245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2971086"/>
            <a:ext cx="2266950" cy="134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2160" y="2343810"/>
            <a:ext cx="2389956" cy="245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536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1851876345"/>
              </p:ext>
            </p:extLst>
          </p:nvPr>
        </p:nvGraphicFramePr>
        <p:xfrm>
          <a:off x="1588" y="1588"/>
          <a:ext cx="1587" cy="1587"/>
        </p:xfrm>
        <a:graphic>
          <a:graphicData uri="http://schemas.openxmlformats.org/presentationml/2006/ole">
            <p:oleObj spid="_x0000_s17414" name="think-cell Slide" r:id="rId3" imgW="360" imgH="360" progId="">
              <p:embed/>
            </p:oleObj>
          </a:graphicData>
        </a:graphic>
      </p:graphicFrame>
      <p:cxnSp>
        <p:nvCxnSpPr>
          <p:cNvPr id="5" name="Straight Connector 4"/>
          <p:cNvCxnSpPr/>
          <p:nvPr/>
        </p:nvCxnSpPr>
        <p:spPr>
          <a:xfrm>
            <a:off x="2922140" y="377775"/>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5</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pic>
        <p:nvPicPr>
          <p:cNvPr id="174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1947" y="658209"/>
            <a:ext cx="7907337" cy="5475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9937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1454997331"/>
              </p:ext>
            </p:extLst>
          </p:nvPr>
        </p:nvGraphicFramePr>
        <p:xfrm>
          <a:off x="1588" y="1588"/>
          <a:ext cx="1587" cy="1587"/>
        </p:xfrm>
        <a:graphic>
          <a:graphicData uri="http://schemas.openxmlformats.org/presentationml/2006/ole">
            <p:oleObj spid="_x0000_s19461" name="think-cell Slide" r:id="rId3" imgW="360" imgH="360" progId="">
              <p:embed/>
            </p:oleObj>
          </a:graphicData>
        </a:graphic>
      </p:graphicFrame>
      <p:cxnSp>
        <p:nvCxnSpPr>
          <p:cNvPr id="5" name="Straight Connector 4"/>
          <p:cNvCxnSpPr/>
          <p:nvPr/>
        </p:nvCxnSpPr>
        <p:spPr>
          <a:xfrm>
            <a:off x="2846206" y="372685"/>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6</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184481" y="626902"/>
            <a:ext cx="6777317" cy="4740099"/>
          </a:xfrm>
        </p:spPr>
        <p:txBody>
          <a:bodyPr>
            <a:noAutofit/>
          </a:bodyPr>
          <a:lstStyle/>
          <a:p>
            <a:pPr>
              <a:lnSpc>
                <a:spcPct val="150000"/>
              </a:lnSpc>
            </a:pPr>
            <a:r>
              <a:rPr lang="en-US" sz="1800" b="1" dirty="0" smtClean="0"/>
              <a:t>Separate the Consumers You Want, From Those You Don’t. </a:t>
            </a:r>
            <a:r>
              <a:rPr lang="en-US" sz="1800" dirty="0" smtClean="0"/>
              <a:t>You Get to target </a:t>
            </a:r>
            <a:r>
              <a:rPr lang="en-US" sz="1800" dirty="0" smtClean="0"/>
              <a:t>the exact Niches </a:t>
            </a:r>
            <a:r>
              <a:rPr lang="en-US" sz="1800" dirty="0" smtClean="0"/>
              <a:t>you want. </a:t>
            </a:r>
            <a:r>
              <a:rPr lang="en-US" sz="1800" dirty="0" smtClean="0"/>
              <a:t>This (for example) </a:t>
            </a:r>
            <a:r>
              <a:rPr lang="en-US" sz="1800" dirty="0" smtClean="0"/>
              <a:t>is </a:t>
            </a:r>
            <a:r>
              <a:rPr lang="en-US" sz="1800" dirty="0" smtClean="0"/>
              <a:t>perfect for those Insurance companies that don’t offer all Insurance Policies. If you want </a:t>
            </a:r>
            <a:r>
              <a:rPr lang="en-US" sz="1800" u="sng" dirty="0" smtClean="0"/>
              <a:t>only Auto Insurance Policy Seekers</a:t>
            </a:r>
            <a:r>
              <a:rPr lang="en-US" sz="1800" dirty="0" smtClean="0"/>
              <a:t>, we will get them for you.</a:t>
            </a:r>
          </a:p>
          <a:p>
            <a:pPr>
              <a:lnSpc>
                <a:spcPct val="150000"/>
              </a:lnSpc>
            </a:pPr>
            <a:endParaRPr lang="en-US" sz="1800" b="1" dirty="0" smtClean="0"/>
          </a:p>
          <a:p>
            <a:endParaRPr lang="en-US" sz="1800" b="1" dirty="0"/>
          </a:p>
          <a:p>
            <a:endParaRPr lang="ig-NG" sz="1800" dirty="0"/>
          </a:p>
          <a:p>
            <a:pPr>
              <a:lnSpc>
                <a:spcPct val="150000"/>
              </a:lnSpc>
            </a:pPr>
            <a:endParaRPr lang="en-US" sz="1800" b="1" dirty="0"/>
          </a:p>
        </p:txBody>
      </p:sp>
      <p:pic>
        <p:nvPicPr>
          <p:cNvPr id="15" name="Picture 6"/>
          <p:cNvPicPr>
            <a:picLocks noChangeAspect="1" noChangeArrowheads="1"/>
          </p:cNvPicPr>
          <p:nvPr/>
        </p:nvPicPr>
        <p:blipFill>
          <a:blip r:embed="rId4" cstate="print"/>
          <a:srcRect/>
          <a:stretch>
            <a:fillRect/>
          </a:stretch>
        </p:blipFill>
        <p:spPr bwMode="auto">
          <a:xfrm>
            <a:off x="1793923" y="2771320"/>
            <a:ext cx="6031185" cy="3157339"/>
          </a:xfrm>
          <a:prstGeom prst="rect">
            <a:avLst/>
          </a:prstGeom>
          <a:noFill/>
          <a:ln w="9525">
            <a:noFill/>
            <a:miter lim="800000"/>
            <a:headEnd/>
            <a:tailEnd/>
          </a:ln>
        </p:spPr>
      </p:pic>
    </p:spTree>
    <p:extLst>
      <p:ext uri="{BB962C8B-B14F-4D97-AF65-F5344CB8AC3E}">
        <p14:creationId xmlns:p14="http://schemas.microsoft.com/office/powerpoint/2010/main" xmlns="" val="2415145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14252171"/>
              </p:ext>
            </p:extLst>
          </p:nvPr>
        </p:nvGraphicFramePr>
        <p:xfrm>
          <a:off x="1588" y="1588"/>
          <a:ext cx="1587" cy="1587"/>
        </p:xfrm>
        <a:graphic>
          <a:graphicData uri="http://schemas.openxmlformats.org/presentationml/2006/ole">
            <p:oleObj spid="_x0000_s20486" name="think-cell Slide" r:id="rId3" imgW="360" imgH="360" progId="">
              <p:embed/>
            </p:oleObj>
          </a:graphicData>
        </a:graphic>
      </p:graphicFrame>
      <p:cxnSp>
        <p:nvCxnSpPr>
          <p:cNvPr id="5" name="Straight Connector 4"/>
          <p:cNvCxnSpPr/>
          <p:nvPr/>
        </p:nvCxnSpPr>
        <p:spPr>
          <a:xfrm>
            <a:off x="2922140" y="589000"/>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7</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827584" y="910060"/>
            <a:ext cx="6777317" cy="576064"/>
          </a:xfrm>
        </p:spPr>
        <p:txBody>
          <a:bodyPr>
            <a:normAutofit/>
          </a:bodyPr>
          <a:lstStyle/>
          <a:p>
            <a:pPr marL="68580" indent="0">
              <a:buNone/>
            </a:pPr>
            <a:r>
              <a:rPr lang="en-US" sz="1600" dirty="0" smtClean="0"/>
              <a:t>Pause or Activate any Vertical Anytime</a:t>
            </a:r>
            <a:endParaRPr lang="ig-NG" sz="1600" dirty="0"/>
          </a:p>
        </p:txBody>
      </p:sp>
      <p:pic>
        <p:nvPicPr>
          <p:cNvPr id="15" name="Picture 2"/>
          <p:cNvPicPr>
            <a:picLocks noChangeAspect="1" noChangeArrowheads="1"/>
          </p:cNvPicPr>
          <p:nvPr/>
        </p:nvPicPr>
        <p:blipFill>
          <a:blip r:embed="rId4" cstate="print"/>
          <a:srcRect/>
          <a:stretch>
            <a:fillRect/>
          </a:stretch>
        </p:blipFill>
        <p:spPr bwMode="auto">
          <a:xfrm>
            <a:off x="1203347" y="1375495"/>
            <a:ext cx="6912767" cy="4536504"/>
          </a:xfrm>
          <a:prstGeom prst="rect">
            <a:avLst/>
          </a:prstGeom>
          <a:noFill/>
          <a:ln w="9525">
            <a:noFill/>
            <a:miter lim="800000"/>
            <a:headEnd/>
            <a:tailEnd/>
          </a:ln>
        </p:spPr>
      </p:pic>
    </p:spTree>
    <p:extLst>
      <p:ext uri="{BB962C8B-B14F-4D97-AF65-F5344CB8AC3E}">
        <p14:creationId xmlns:p14="http://schemas.microsoft.com/office/powerpoint/2010/main" xmlns="" val="1515558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3152756363"/>
              </p:ext>
            </p:extLst>
          </p:nvPr>
        </p:nvGraphicFramePr>
        <p:xfrm>
          <a:off x="1588" y="1588"/>
          <a:ext cx="1587" cy="1587"/>
        </p:xfrm>
        <a:graphic>
          <a:graphicData uri="http://schemas.openxmlformats.org/presentationml/2006/ole">
            <p:oleObj spid="_x0000_s21510" name="think-cell Slide" r:id="rId3" imgW="360" imgH="360" progId="">
              <p:embed/>
            </p:oleObj>
          </a:graphicData>
        </a:graphic>
      </p:graphicFrame>
      <p:cxnSp>
        <p:nvCxnSpPr>
          <p:cNvPr id="5" name="Straight Connector 4"/>
          <p:cNvCxnSpPr/>
          <p:nvPr/>
        </p:nvCxnSpPr>
        <p:spPr>
          <a:xfrm>
            <a:off x="2946407" y="589000"/>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8</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1339" y="1268760"/>
            <a:ext cx="6777317" cy="4861584"/>
          </a:xfrm>
        </p:spPr>
        <p:txBody>
          <a:bodyPr>
            <a:noAutofit/>
          </a:bodyPr>
          <a:lstStyle/>
          <a:p>
            <a:r>
              <a:rPr lang="en-US" sz="1800" b="1" dirty="0" smtClean="0"/>
              <a:t>Leads on the Platform are Extremely Targeted and Warm. </a:t>
            </a:r>
            <a:r>
              <a:rPr lang="en-US" sz="1800" b="1" u="sng" dirty="0" smtClean="0"/>
              <a:t>We Guarantee That</a:t>
            </a:r>
            <a:r>
              <a:rPr lang="en-US" sz="1800" b="1" dirty="0" smtClean="0"/>
              <a:t>! How?</a:t>
            </a:r>
          </a:p>
          <a:p>
            <a:endParaRPr lang="en-US" sz="1800" b="1" dirty="0"/>
          </a:p>
          <a:p>
            <a:pPr marL="411480" indent="-342900">
              <a:buNone/>
            </a:pPr>
            <a:r>
              <a:rPr lang="en-US" sz="1800" dirty="0" smtClean="0"/>
              <a:t>	We </a:t>
            </a:r>
            <a:r>
              <a:rPr lang="en-US" sz="1800" dirty="0" smtClean="0"/>
              <a:t>Have the Most Optimized Process in Lead Generation Online. By scanning to make sure our Lead form all over the web is implemented </a:t>
            </a:r>
            <a:r>
              <a:rPr lang="en-US" sz="1800" u="sng" dirty="0" smtClean="0"/>
              <a:t>only on approved webpages</a:t>
            </a:r>
            <a:r>
              <a:rPr lang="en-US" sz="1800" dirty="0" smtClean="0"/>
              <a:t>, and uniquely matching contact details with an algorithm for </a:t>
            </a:r>
            <a:r>
              <a:rPr lang="en-US" sz="1800" u="sng" dirty="0" smtClean="0"/>
              <a:t>authenticity verification</a:t>
            </a:r>
            <a:r>
              <a:rPr lang="en-US" sz="1800" dirty="0" smtClean="0"/>
              <a:t>, you will only get leads that convert. Period!</a:t>
            </a:r>
          </a:p>
          <a:p>
            <a:pPr marL="411480" indent="-342900">
              <a:buFont typeface="+mj-lt"/>
              <a:buAutoNum type="arabicPeriod"/>
            </a:pPr>
            <a:endParaRPr lang="en-US" sz="1800" dirty="0"/>
          </a:p>
          <a:p>
            <a:pPr marL="411480" indent="-342900">
              <a:buNone/>
            </a:pPr>
            <a:r>
              <a:rPr lang="en-US" sz="1800" dirty="0" smtClean="0"/>
              <a:t>	Zero </a:t>
            </a:r>
            <a:r>
              <a:rPr lang="en-US" sz="1800" dirty="0" smtClean="0"/>
              <a:t>Tolerance for Lead Incentivization of any Kind...</a:t>
            </a:r>
          </a:p>
          <a:p>
            <a:pPr marL="411480" indent="-342900">
              <a:buFont typeface="+mj-lt"/>
              <a:buAutoNum type="arabicPeriod"/>
            </a:pPr>
            <a:endParaRPr lang="en-US" sz="1800" dirty="0"/>
          </a:p>
          <a:p>
            <a:pPr marL="411480" indent="-342900">
              <a:buNone/>
            </a:pPr>
            <a:r>
              <a:rPr lang="en-US" sz="1800" dirty="0" smtClean="0"/>
              <a:t>	The </a:t>
            </a:r>
            <a:r>
              <a:rPr lang="en-US" sz="1800" dirty="0" smtClean="0"/>
              <a:t>Results = Sales.</a:t>
            </a:r>
          </a:p>
          <a:p>
            <a:pPr marL="411480" indent="-342900">
              <a:buFont typeface="+mj-lt"/>
              <a:buAutoNum type="arabicPeriod"/>
            </a:pPr>
            <a:endParaRPr lang="en-US" sz="1800" dirty="0" smtClean="0"/>
          </a:p>
          <a:p>
            <a:endParaRPr lang="en-US" sz="1800" b="1" dirty="0"/>
          </a:p>
          <a:p>
            <a:pPr marL="411480" indent="-342900">
              <a:buFont typeface="+mj-lt"/>
              <a:buAutoNum type="arabicPeriod"/>
            </a:pPr>
            <a:endParaRPr lang="ig-NG" sz="1800" b="1" dirty="0"/>
          </a:p>
        </p:txBody>
      </p:sp>
      <p:sp>
        <p:nvSpPr>
          <p:cNvPr id="20" name="Right Arrow 19"/>
          <p:cNvSpPr/>
          <p:nvPr/>
        </p:nvSpPr>
        <p:spPr>
          <a:xfrm>
            <a:off x="953581" y="2268187"/>
            <a:ext cx="283290" cy="356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1041339" y="3964379"/>
            <a:ext cx="283290" cy="356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041339" y="4617522"/>
            <a:ext cx="283290" cy="356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41520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extLst>
              <p:ext uri="{D42A27DB-BD31-4B8C-83A1-F6EECF244321}">
                <p14:modId xmlns:p14="http://schemas.microsoft.com/office/powerpoint/2010/main" xmlns="" val="3490391986"/>
              </p:ext>
            </p:extLst>
          </p:nvPr>
        </p:nvGraphicFramePr>
        <p:xfrm>
          <a:off x="1588" y="1588"/>
          <a:ext cx="1587" cy="1587"/>
        </p:xfrm>
        <a:graphic>
          <a:graphicData uri="http://schemas.openxmlformats.org/presentationml/2006/ole">
            <p:oleObj spid="_x0000_s23561" name="think-cell Slide" r:id="rId3" imgW="360" imgH="360" progId="">
              <p:embed/>
            </p:oleObj>
          </a:graphicData>
        </a:graphic>
      </p:graphicFrame>
      <p:cxnSp>
        <p:nvCxnSpPr>
          <p:cNvPr id="5" name="Straight Connector 4"/>
          <p:cNvCxnSpPr/>
          <p:nvPr/>
        </p:nvCxnSpPr>
        <p:spPr>
          <a:xfrm>
            <a:off x="2828975" y="337058"/>
            <a:ext cx="3302000" cy="0"/>
          </a:xfrm>
          <a:prstGeom prst="line">
            <a:avLst/>
          </a:prstGeom>
          <a:ln w="1270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 name="Rektangel 13"/>
          <p:cNvSpPr>
            <a:spLocks noChangeArrowheads="1"/>
          </p:cNvSpPr>
          <p:nvPr/>
        </p:nvSpPr>
        <p:spPr bwMode="auto">
          <a:xfrm rot="16200000">
            <a:off x="657761" y="6090624"/>
            <a:ext cx="279400" cy="878820"/>
          </a:xfrm>
          <a:prstGeom prst="rect">
            <a:avLst/>
          </a:prstGeom>
          <a:gradFill flip="none" rotWithShape="1">
            <a:gsLst>
              <a:gs pos="0">
                <a:schemeClr val="bg1">
                  <a:lumMod val="85000"/>
                </a:schemeClr>
              </a:gs>
              <a:gs pos="10000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9" name="Rektangel 13"/>
          <p:cNvSpPr>
            <a:spLocks noChangeArrowheads="1"/>
          </p:cNvSpPr>
          <p:nvPr/>
        </p:nvSpPr>
        <p:spPr bwMode="auto">
          <a:xfrm rot="16200000">
            <a:off x="37801" y="6349484"/>
            <a:ext cx="279402" cy="361097"/>
          </a:xfrm>
          <a:prstGeom prst="rect">
            <a:avLst/>
          </a:prstGeom>
          <a:gradFill flip="none" rotWithShape="1">
            <a:gsLst>
              <a:gs pos="0">
                <a:schemeClr val="tx2">
                  <a:lumMod val="75000"/>
                </a:schemeClr>
              </a:gs>
              <a:gs pos="100000">
                <a:schemeClr val="accent1">
                  <a:lumMod val="7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lt1"/>
              </a:solidFill>
              <a:latin typeface="+mn-lt"/>
              <a:ea typeface="+mn-ea"/>
              <a:cs typeface="+mn-cs"/>
            </a:endParaRPr>
          </a:p>
        </p:txBody>
      </p:sp>
      <p:sp>
        <p:nvSpPr>
          <p:cNvPr id="16" name="Slide Number Placeholder 15"/>
          <p:cNvSpPr>
            <a:spLocks noGrp="1"/>
          </p:cNvSpPr>
          <p:nvPr>
            <p:ph type="sldNum" sz="quarter" idx="12"/>
          </p:nvPr>
        </p:nvSpPr>
        <p:spPr/>
        <p:txBody>
          <a:bodyPr/>
          <a:lstStyle/>
          <a:p>
            <a:fld id="{EA72F2ED-C0F1-A14B-BA46-C5847C658EB2}" type="slidenum">
              <a:rPr lang="en-US" smtClean="0"/>
              <a:pPr/>
              <a:t>9</a:t>
            </a:fld>
            <a:endParaRPr lang="en-US" dirty="0"/>
          </a:p>
        </p:txBody>
      </p:sp>
      <p:grpSp>
        <p:nvGrpSpPr>
          <p:cNvPr id="163" name="Group 162"/>
          <p:cNvGrpSpPr/>
          <p:nvPr/>
        </p:nvGrpSpPr>
        <p:grpSpPr>
          <a:xfrm>
            <a:off x="-161114" y="6570"/>
            <a:ext cx="1653364" cy="1459010"/>
            <a:chOff x="-113546" y="-23336"/>
            <a:chExt cx="1079384" cy="952500"/>
          </a:xfrm>
        </p:grpSpPr>
        <p:sp>
          <p:nvSpPr>
            <p:cNvPr id="164" name="Diagonal Stripe 163"/>
            <p:cNvSpPr/>
            <p:nvPr/>
          </p:nvSpPr>
          <p:spPr>
            <a:xfrm>
              <a:off x="-7091" y="-23336"/>
              <a:ext cx="972929" cy="952500"/>
            </a:xfrm>
            <a:prstGeom prst="diagStripe">
              <a:avLst>
                <a:gd name="adj" fmla="val 61073"/>
              </a:avLst>
            </a:prstGeom>
            <a:gradFill flip="none" rotWithShape="1">
              <a:gsLst>
                <a:gs pos="100000">
                  <a:schemeClr val="bg1">
                    <a:lumMod val="85000"/>
                  </a:schemeClr>
                </a:gs>
                <a:gs pos="34000">
                  <a:schemeClr val="bg1"/>
                </a:gs>
              </a:gsLst>
              <a:path path="circle">
                <a:fillToRect l="50000" t="50000" r="50000" b="50000"/>
              </a:path>
              <a:tileRect/>
            </a:gradFill>
            <a:ln>
              <a:noFill/>
            </a:ln>
            <a:effectLst>
              <a:outerShdw blurRad="508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p:cNvSpPr txBox="1"/>
            <p:nvPr/>
          </p:nvSpPr>
          <p:spPr>
            <a:xfrm rot="18948199">
              <a:off x="-113546" y="274014"/>
              <a:ext cx="970320" cy="165767"/>
            </a:xfrm>
            <a:prstGeom prst="rect">
              <a:avLst/>
            </a:prstGeom>
            <a:noFill/>
          </p:spPr>
          <p:txBody>
            <a:bodyPr wrap="none" rtlCol="0">
              <a:spAutoFit/>
            </a:bodyPr>
            <a:lstStyle/>
            <a:p>
              <a:r>
                <a:rPr lang="en-US" sz="1050" b="1" dirty="0" smtClean="0">
                  <a:solidFill>
                    <a:srgbClr val="1D4B6D"/>
                  </a:solidFill>
                </a:rPr>
                <a:t>www.KeyVerticals.com</a:t>
              </a:r>
              <a:endParaRPr lang="en-US" sz="1050" b="1" dirty="0">
                <a:solidFill>
                  <a:srgbClr val="1D4B6D"/>
                </a:solidFill>
              </a:endParaRPr>
            </a:p>
          </p:txBody>
        </p:sp>
        <p:cxnSp>
          <p:nvCxnSpPr>
            <p:cNvPr id="166" name="Straight Connector 165"/>
            <p:cNvCxnSpPr/>
            <p:nvPr/>
          </p:nvCxnSpPr>
          <p:spPr>
            <a:xfrm flipH="1">
              <a:off x="-9097" y="-22860"/>
              <a:ext cx="623270" cy="623272"/>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7091" y="-22860"/>
              <a:ext cx="921493" cy="893213"/>
            </a:xfrm>
            <a:prstGeom prst="line">
              <a:avLst/>
            </a:prstGeom>
            <a:ln w="6350">
              <a:solidFill>
                <a:srgbClr val="3692D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14" name="Content Placeholder 2"/>
          <p:cNvSpPr>
            <a:spLocks noGrp="1"/>
          </p:cNvSpPr>
          <p:nvPr>
            <p:ph idx="1"/>
          </p:nvPr>
        </p:nvSpPr>
        <p:spPr>
          <a:xfrm>
            <a:off x="1043492" y="1124744"/>
            <a:ext cx="7200916" cy="4707885"/>
          </a:xfrm>
        </p:spPr>
        <p:txBody>
          <a:bodyPr/>
          <a:lstStyle/>
          <a:p>
            <a:r>
              <a:rPr lang="en-US" sz="2000" b="1" dirty="0" smtClean="0"/>
              <a:t>And We do this Through Different Types of Media. </a:t>
            </a:r>
            <a:r>
              <a:rPr lang="en-US" sz="2000" dirty="0" smtClean="0"/>
              <a:t>We are everywhere. Online!</a:t>
            </a:r>
          </a:p>
          <a:p>
            <a:endParaRPr lang="en-US" b="1" dirty="0" smtClean="0"/>
          </a:p>
          <a:p>
            <a:endParaRPr lang="ig-NG" b="1" dirty="0"/>
          </a:p>
        </p:txBody>
      </p:sp>
      <p:sp>
        <p:nvSpPr>
          <p:cNvPr id="21" name="TextBox 20"/>
          <p:cNvSpPr txBox="1"/>
          <p:nvPr/>
        </p:nvSpPr>
        <p:spPr>
          <a:xfrm>
            <a:off x="1523429" y="3763863"/>
            <a:ext cx="1496096" cy="1938992"/>
          </a:xfrm>
          <a:prstGeom prst="rect">
            <a:avLst/>
          </a:prstGeom>
          <a:noFill/>
        </p:spPr>
        <p:txBody>
          <a:bodyPr wrap="square" rtlCol="0">
            <a:spAutoFit/>
          </a:bodyPr>
          <a:lstStyle/>
          <a:p>
            <a:r>
              <a:rPr lang="en-US" sz="1200" dirty="0"/>
              <a:t>We work with some of the most visited websites in </a:t>
            </a:r>
            <a:r>
              <a:rPr lang="en-US" sz="1200" dirty="0" smtClean="0"/>
              <a:t>insurance, payday loans, properties, education etc. </a:t>
            </a:r>
            <a:r>
              <a:rPr lang="en-US" sz="1200" dirty="0"/>
              <a:t>Our publishers have the volume of traffic you need to get more customers.</a:t>
            </a:r>
            <a:endParaRPr lang="ig-NG" sz="1200" dirty="0"/>
          </a:p>
        </p:txBody>
      </p:sp>
      <p:sp>
        <p:nvSpPr>
          <p:cNvPr id="22" name="TextBox 21"/>
          <p:cNvSpPr txBox="1"/>
          <p:nvPr/>
        </p:nvSpPr>
        <p:spPr>
          <a:xfrm>
            <a:off x="3019526" y="3763863"/>
            <a:ext cx="1460450" cy="1754326"/>
          </a:xfrm>
          <a:prstGeom prst="rect">
            <a:avLst/>
          </a:prstGeom>
          <a:noFill/>
        </p:spPr>
        <p:txBody>
          <a:bodyPr wrap="square" rtlCol="0">
            <a:spAutoFit/>
          </a:bodyPr>
          <a:lstStyle/>
          <a:p>
            <a:r>
              <a:rPr lang="en-US" sz="1200" dirty="0"/>
              <a:t>When a targeted consumer uses a search engine to find a service in the marketplace, we’ll be sure your </a:t>
            </a:r>
            <a:r>
              <a:rPr lang="en-US" sz="1200" dirty="0" smtClean="0"/>
              <a:t>brand </a:t>
            </a:r>
            <a:r>
              <a:rPr lang="en-US" sz="1200" dirty="0"/>
              <a:t>ranks high – through both organic and paid listings.</a:t>
            </a:r>
            <a:endParaRPr lang="ig-NG" sz="1200" dirty="0"/>
          </a:p>
        </p:txBody>
      </p:sp>
      <p:sp>
        <p:nvSpPr>
          <p:cNvPr id="23" name="TextBox 22"/>
          <p:cNvSpPr txBox="1"/>
          <p:nvPr/>
        </p:nvSpPr>
        <p:spPr>
          <a:xfrm>
            <a:off x="4690542" y="3763863"/>
            <a:ext cx="1306497" cy="1754326"/>
          </a:xfrm>
          <a:prstGeom prst="rect">
            <a:avLst/>
          </a:prstGeom>
          <a:noFill/>
        </p:spPr>
        <p:txBody>
          <a:bodyPr wrap="square" rtlCol="0">
            <a:spAutoFit/>
          </a:bodyPr>
          <a:lstStyle/>
          <a:p>
            <a:r>
              <a:rPr lang="en-US" sz="1200" dirty="0"/>
              <a:t>While your ideal consumer is stalking their ex on Facebook, we’re targeting them with your </a:t>
            </a:r>
            <a:r>
              <a:rPr lang="en-US" sz="1200" dirty="0" smtClean="0"/>
              <a:t>ads</a:t>
            </a:r>
            <a:r>
              <a:rPr lang="en-US" sz="1200" dirty="0" smtClean="0"/>
              <a:t>. </a:t>
            </a:r>
            <a:r>
              <a:rPr lang="en-US" sz="1200" dirty="0" smtClean="0"/>
              <a:t>Muahahaha. </a:t>
            </a:r>
            <a:r>
              <a:rPr lang="en-US" sz="1200" dirty="0" smtClean="0"/>
              <a:t>Okay, nothing Grey or Black hat.</a:t>
            </a:r>
            <a:endParaRPr lang="ig-NG" sz="1200" dirty="0"/>
          </a:p>
        </p:txBody>
      </p:sp>
      <p:sp>
        <p:nvSpPr>
          <p:cNvPr id="24" name="TextBox 23"/>
          <p:cNvSpPr txBox="1"/>
          <p:nvPr/>
        </p:nvSpPr>
        <p:spPr>
          <a:xfrm>
            <a:off x="6130975" y="3763863"/>
            <a:ext cx="1540485" cy="1938992"/>
          </a:xfrm>
          <a:prstGeom prst="rect">
            <a:avLst/>
          </a:prstGeom>
          <a:noFill/>
        </p:spPr>
        <p:txBody>
          <a:bodyPr wrap="square" rtlCol="0">
            <a:spAutoFit/>
          </a:bodyPr>
          <a:lstStyle/>
          <a:p>
            <a:r>
              <a:rPr lang="en-US" sz="1200" dirty="0"/>
              <a:t>Mobile-ready advertising means </a:t>
            </a:r>
            <a:r>
              <a:rPr lang="en-US" sz="1200" dirty="0" smtClean="0"/>
              <a:t>you can reach far more targeted number/customer </a:t>
            </a:r>
            <a:r>
              <a:rPr lang="en-US" sz="1200" dirty="0" smtClean="0"/>
              <a:t>base. </a:t>
            </a:r>
            <a:r>
              <a:rPr lang="en-US" sz="1200" dirty="0" smtClean="0"/>
              <a:t>Good thing is, we do this for you and deliver only Results! Nothing like this exists out there.</a:t>
            </a:r>
            <a:endParaRPr lang="ig-NG" sz="1200" dirty="0"/>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3429" y="2192336"/>
            <a:ext cx="5953125" cy="133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6374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6"/>
  <p:tag name="ISPRING_RESOURCE_PATHS_HASH" val="ca6bf3abc8c515d48857a5c5328843bb275e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YmW247poUK3Q0wNEaGD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bLU_sSKEkqMjoj5tlSL5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EnAkV1onE2N7.V9Bbsa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KVaRzja8EutGZJOI5b4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x4Zj5_NH0SxnUXEFt1u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4rmtb1EQ0y.IURfEm0g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veh3YDV7kikRTjdB9tq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Xt8cxOPnkWmybjNfo15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_tdK9m4XEaF4ylMw6yte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DWg9gv_7UKzPTcSoouG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zAJZ7eT4EqAeyuXcrWx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woD3omsBU.x.xuAdF1fN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c10gjctN0ugbaIuYknR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7I2D3185XEShxMiabSvHa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GgUipdJAsEi3Ce8hp5JP2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f9Fc7JYNUSV2rAG8CSI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5XgfozCt2EeHKuprByT71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oj4mRtWCkWpiJRF8nlU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huaxj9csUGM5zbqyECg.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2FXkE2KQV02Jsd7hKvJV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FqKI5xoi0G6oYrmC2MmP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Am7kFJl.0yPqit8x_xKw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21W8u4NIcU2MvuUljT2h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qiBdfhJEk260P2v9cIw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lzoUt1AuUG3d8xCLkoA7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o_MlhArrUC8qoZFzvTYQ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7pOV4L7pUyEw5oWWHa71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r3XjWkxTUKzWTSRTXIQ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LYD9aQSMUqJMk5ISYVqxw"/>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2363</TotalTime>
  <Words>1843</Words>
  <Application>Microsoft Office PowerPoint</Application>
  <PresentationFormat>On-screen Show (4:3)</PresentationFormat>
  <Paragraphs>267</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Theme</vt:lpstr>
      <vt:lpstr>think-cell 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And Even More:</vt:lpstr>
      <vt:lpstr>Slide 20</vt:lpstr>
      <vt:lpstr>Slide 21</vt:lpstr>
      <vt:lpstr>In a Nutshell...</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Kabel</dc:creator>
  <cp:lastModifiedBy>Ojuor Chinedu</cp:lastModifiedBy>
  <cp:revision>195</cp:revision>
  <dcterms:created xsi:type="dcterms:W3CDTF">2013-01-18T11:43:45Z</dcterms:created>
  <dcterms:modified xsi:type="dcterms:W3CDTF">2014-02-26T08:52:18Z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1393401022</vt:lpwstr>
  </property>
  <property fmtid="{D5CDD505-2E9C-101B-9397-08002B2CF9AE}" pid="3" name="_ms_pID_725343">
    <vt:lpwstr>(1)D716EICBRPKW78XCI/5CAMDlWETG2H+HhMT5WgIKrLYU3r4/7mc4a76ySjULpPIKqi/keVyK
BCrTvhkIbvtVq/xzht3ax4BJyouFnqR3gu5sUfGVtZisgSMFEUWxx+hKjJYw4Sb9Lf9yzyPi
QoNWXMpU67DPotfqH91PU+9ZYxEgLosShD6cMQMZSTyRPMkojkMJMvyjORR9l5QCFCiMng==</vt:lpwstr>
  </property>
</Properties>
</file>